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406" r:id="rId3"/>
    <p:sldId id="258" r:id="rId4"/>
    <p:sldId id="570" r:id="rId5"/>
    <p:sldId id="571" r:id="rId6"/>
    <p:sldId id="572" r:id="rId7"/>
    <p:sldId id="593" r:id="rId8"/>
    <p:sldId id="573" r:id="rId9"/>
    <p:sldId id="585" r:id="rId10"/>
    <p:sldId id="586" r:id="rId11"/>
    <p:sldId id="587" r:id="rId12"/>
    <p:sldId id="595" r:id="rId13"/>
    <p:sldId id="407" r:id="rId14"/>
    <p:sldId id="375" r:id="rId15"/>
    <p:sldId id="601" r:id="rId16"/>
    <p:sldId id="489" r:id="rId17"/>
    <p:sldId id="531" r:id="rId18"/>
    <p:sldId id="532" r:id="rId19"/>
    <p:sldId id="533" r:id="rId20"/>
    <p:sldId id="584" r:id="rId21"/>
    <p:sldId id="490" r:id="rId22"/>
    <p:sldId id="560" r:id="rId23"/>
    <p:sldId id="594" r:id="rId24"/>
    <p:sldId id="566" r:id="rId25"/>
    <p:sldId id="569" r:id="rId26"/>
    <p:sldId id="514" r:id="rId27"/>
    <p:sldId id="564" r:id="rId28"/>
    <p:sldId id="563" r:id="rId29"/>
    <p:sldId id="542" r:id="rId30"/>
    <p:sldId id="600" r:id="rId31"/>
    <p:sldId id="596" r:id="rId32"/>
    <p:sldId id="311" r:id="rId33"/>
    <p:sldId id="312" r:id="rId34"/>
    <p:sldId id="330" r:id="rId35"/>
    <p:sldId id="331" r:id="rId36"/>
    <p:sldId id="332" r:id="rId37"/>
    <p:sldId id="333" r:id="rId38"/>
    <p:sldId id="334" r:id="rId39"/>
    <p:sldId id="404" r:id="rId40"/>
    <p:sldId id="336" r:id="rId41"/>
    <p:sldId id="337" r:id="rId42"/>
    <p:sldId id="338" r:id="rId43"/>
    <p:sldId id="339" r:id="rId44"/>
    <p:sldId id="340" r:id="rId45"/>
    <p:sldId id="341" r:id="rId46"/>
    <p:sldId id="342" r:id="rId47"/>
    <p:sldId id="343" r:id="rId48"/>
    <p:sldId id="344" r:id="rId49"/>
    <p:sldId id="346" r:id="rId50"/>
    <p:sldId id="315" r:id="rId51"/>
    <p:sldId id="383" r:id="rId52"/>
    <p:sldId id="381" r:id="rId53"/>
    <p:sldId id="382" r:id="rId54"/>
    <p:sldId id="365" r:id="rId55"/>
    <p:sldId id="290" r:id="rId56"/>
    <p:sldId id="391" r:id="rId57"/>
    <p:sldId id="352" r:id="rId58"/>
    <p:sldId id="353" r:id="rId59"/>
    <p:sldId id="354" r:id="rId60"/>
    <p:sldId id="355" r:id="rId61"/>
    <p:sldId id="287" r:id="rId62"/>
    <p:sldId id="366" r:id="rId63"/>
    <p:sldId id="259" r:id="rId64"/>
    <p:sldId id="291" r:id="rId65"/>
    <p:sldId id="602" r:id="rId66"/>
    <p:sldId id="260" r:id="rId67"/>
    <p:sldId id="264" r:id="rId68"/>
    <p:sldId id="319" r:id="rId69"/>
    <p:sldId id="262" r:id="rId70"/>
    <p:sldId id="268" r:id="rId71"/>
    <p:sldId id="269" r:id="rId72"/>
    <p:sldId id="321" r:id="rId73"/>
    <p:sldId id="266" r:id="rId74"/>
    <p:sldId id="393" r:id="rId75"/>
    <p:sldId id="388" r:id="rId76"/>
    <p:sldId id="389" r:id="rId77"/>
    <p:sldId id="384" r:id="rId78"/>
    <p:sldId id="385" r:id="rId79"/>
    <p:sldId id="386" r:id="rId80"/>
    <p:sldId id="603" r:id="rId81"/>
    <p:sldId id="349" r:id="rId82"/>
    <p:sldId id="362" r:id="rId83"/>
    <p:sldId id="363" r:id="rId84"/>
    <p:sldId id="380" r:id="rId85"/>
    <p:sldId id="326" r:id="rId86"/>
    <p:sldId id="325" r:id="rId87"/>
    <p:sldId id="301" r:id="rId88"/>
    <p:sldId id="397" r:id="rId89"/>
    <p:sldId id="261" r:id="rId90"/>
    <p:sldId id="401" r:id="rId91"/>
    <p:sldId id="599" r:id="rId92"/>
    <p:sldId id="40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3133"/>
  </p:normalViewPr>
  <p:slideViewPr>
    <p:cSldViewPr snapToGrid="0">
      <p:cViewPr varScale="1">
        <p:scale>
          <a:sx n="77" d="100"/>
          <a:sy n="77" d="100"/>
        </p:scale>
        <p:origin x="2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heju\Box\HUGEN%202026%20-%20Spring%202020\Vis_Material\data\lecture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Group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Sheet2!$C$2:$C$3</c:f>
              <c:strCache>
                <c:ptCount val="2"/>
                <c:pt idx="0">
                  <c:v>Group 1</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Sheet2!$B$4:$B$14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Sheet2!$C$4:$C$14</c:f>
              <c:numCache>
                <c:formatCode>General</c:formatCode>
                <c:ptCount val="11"/>
                <c:pt idx="0">
                  <c:v>8.0399999999999991</c:v>
                </c:pt>
                <c:pt idx="1">
                  <c:v>6.95</c:v>
                </c:pt>
                <c:pt idx="2">
                  <c:v>7.58</c:v>
                </c:pt>
                <c:pt idx="3">
                  <c:v>8.81</c:v>
                </c:pt>
                <c:pt idx="4">
                  <c:v>8.33</c:v>
                </c:pt>
                <c:pt idx="5">
                  <c:v>9.9600000000000009</c:v>
                </c:pt>
                <c:pt idx="6">
                  <c:v>7.24</c:v>
                </c:pt>
                <c:pt idx="7">
                  <c:v>4.26</c:v>
                </c:pt>
                <c:pt idx="8">
                  <c:v>10.84</c:v>
                </c:pt>
                <c:pt idx="9">
                  <c:v>4.82</c:v>
                </c:pt>
                <c:pt idx="10">
                  <c:v>5.68</c:v>
                </c:pt>
              </c:numCache>
            </c:numRef>
          </c:yVal>
          <c:smooth val="0"/>
          <c:extLst>
            <c:ext xmlns:c16="http://schemas.microsoft.com/office/drawing/2014/chart" uri="{C3380CC4-5D6E-409C-BE32-E72D297353CC}">
              <c16:uniqueId val="{00000000-8429-455F-B5E3-9EA0F6189D0C}"/>
            </c:ext>
          </c:extLst>
        </c:ser>
        <c:dLbls>
          <c:showLegendKey val="0"/>
          <c:showVal val="0"/>
          <c:showCatName val="0"/>
          <c:showSerName val="0"/>
          <c:showPercent val="0"/>
          <c:showBubbleSize val="0"/>
        </c:dLbls>
        <c:axId val="505671808"/>
        <c:axId val="505671152"/>
      </c:scatterChart>
      <c:valAx>
        <c:axId val="50567180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05671152"/>
        <c:crosses val="autoZero"/>
        <c:crossBetween val="midCat"/>
      </c:valAx>
      <c:valAx>
        <c:axId val="50567115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0567180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Sheet2!$E$2:$E$3</c:f>
              <c:strCache>
                <c:ptCount val="2"/>
                <c:pt idx="0">
                  <c:v>Group 2</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Sheet2!$D$4:$D$14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Sheet2!$E$4:$E$14</c:f>
              <c:numCache>
                <c:formatCode>General</c:formatCode>
                <c:ptCount val="11"/>
                <c:pt idx="0">
                  <c:v>9.14</c:v>
                </c:pt>
                <c:pt idx="1">
                  <c:v>8.14</c:v>
                </c:pt>
                <c:pt idx="2">
                  <c:v>8.74</c:v>
                </c:pt>
                <c:pt idx="3">
                  <c:v>8.77</c:v>
                </c:pt>
                <c:pt idx="4">
                  <c:v>9.26</c:v>
                </c:pt>
                <c:pt idx="5">
                  <c:v>8.1</c:v>
                </c:pt>
                <c:pt idx="6">
                  <c:v>6.13</c:v>
                </c:pt>
                <c:pt idx="7">
                  <c:v>3.1</c:v>
                </c:pt>
                <c:pt idx="8">
                  <c:v>9.1300000000000008</c:v>
                </c:pt>
                <c:pt idx="9">
                  <c:v>7.26</c:v>
                </c:pt>
                <c:pt idx="10">
                  <c:v>4.74</c:v>
                </c:pt>
              </c:numCache>
            </c:numRef>
          </c:yVal>
          <c:smooth val="0"/>
          <c:extLst>
            <c:ext xmlns:c16="http://schemas.microsoft.com/office/drawing/2014/chart" uri="{C3380CC4-5D6E-409C-BE32-E72D297353CC}">
              <c16:uniqueId val="{00000000-7FD4-4DD3-821C-768E724866A1}"/>
            </c:ext>
          </c:extLst>
        </c:ser>
        <c:dLbls>
          <c:showLegendKey val="0"/>
          <c:showVal val="0"/>
          <c:showCatName val="0"/>
          <c:showSerName val="0"/>
          <c:showPercent val="0"/>
          <c:showBubbleSize val="0"/>
        </c:dLbls>
        <c:axId val="111472096"/>
        <c:axId val="111471112"/>
      </c:scatterChart>
      <c:valAx>
        <c:axId val="11147209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1471112"/>
        <c:crosses val="autoZero"/>
        <c:crossBetween val="midCat"/>
      </c:valAx>
      <c:valAx>
        <c:axId val="11147111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147209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Group 3</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Sheet2!$G$2:$G$3</c:f>
              <c:strCache>
                <c:ptCount val="2"/>
                <c:pt idx="0">
                  <c:v>Group 3</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Sheet2!$F$4:$F$14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Sheet2!$G$4:$G$14</c:f>
              <c:numCache>
                <c:formatCode>General</c:formatCode>
                <c:ptCount val="11"/>
                <c:pt idx="0">
                  <c:v>7.46</c:v>
                </c:pt>
                <c:pt idx="1">
                  <c:v>6.77</c:v>
                </c:pt>
                <c:pt idx="2">
                  <c:v>12.74</c:v>
                </c:pt>
                <c:pt idx="3">
                  <c:v>7.11</c:v>
                </c:pt>
                <c:pt idx="4">
                  <c:v>7.81</c:v>
                </c:pt>
                <c:pt idx="5">
                  <c:v>8.84</c:v>
                </c:pt>
                <c:pt idx="6">
                  <c:v>6.08</c:v>
                </c:pt>
                <c:pt idx="7">
                  <c:v>5.39</c:v>
                </c:pt>
                <c:pt idx="8">
                  <c:v>8.15</c:v>
                </c:pt>
                <c:pt idx="9">
                  <c:v>6.42</c:v>
                </c:pt>
                <c:pt idx="10">
                  <c:v>5.73</c:v>
                </c:pt>
              </c:numCache>
            </c:numRef>
          </c:yVal>
          <c:smooth val="0"/>
          <c:extLst>
            <c:ext xmlns:c16="http://schemas.microsoft.com/office/drawing/2014/chart" uri="{C3380CC4-5D6E-409C-BE32-E72D297353CC}">
              <c16:uniqueId val="{00000000-3ED8-414C-8F57-C34C19AFD727}"/>
            </c:ext>
          </c:extLst>
        </c:ser>
        <c:dLbls>
          <c:showLegendKey val="0"/>
          <c:showVal val="0"/>
          <c:showCatName val="0"/>
          <c:showSerName val="0"/>
          <c:showPercent val="0"/>
          <c:showBubbleSize val="0"/>
        </c:dLbls>
        <c:axId val="739514056"/>
        <c:axId val="739514712"/>
      </c:scatterChart>
      <c:valAx>
        <c:axId val="7395140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39514712"/>
        <c:crosses val="autoZero"/>
        <c:crossBetween val="midCat"/>
      </c:valAx>
      <c:valAx>
        <c:axId val="73951471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3951405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Group 4</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Sheet2!$I$2:$I$3</c:f>
              <c:strCache>
                <c:ptCount val="2"/>
                <c:pt idx="0">
                  <c:v>Group 4</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Sheet2!$H$4:$H$14</c:f>
              <c:numCache>
                <c:formatCode>General</c:formatCode>
                <c:ptCount val="11"/>
                <c:pt idx="0">
                  <c:v>8</c:v>
                </c:pt>
                <c:pt idx="1">
                  <c:v>8</c:v>
                </c:pt>
                <c:pt idx="2">
                  <c:v>8</c:v>
                </c:pt>
                <c:pt idx="3">
                  <c:v>8</c:v>
                </c:pt>
                <c:pt idx="4">
                  <c:v>8</c:v>
                </c:pt>
                <c:pt idx="5">
                  <c:v>8</c:v>
                </c:pt>
                <c:pt idx="6">
                  <c:v>8</c:v>
                </c:pt>
                <c:pt idx="7">
                  <c:v>19</c:v>
                </c:pt>
                <c:pt idx="8">
                  <c:v>8</c:v>
                </c:pt>
                <c:pt idx="9">
                  <c:v>8</c:v>
                </c:pt>
                <c:pt idx="10">
                  <c:v>8</c:v>
                </c:pt>
              </c:numCache>
            </c:numRef>
          </c:xVal>
          <c:yVal>
            <c:numRef>
              <c:f>Sheet2!$I$4:$I$14</c:f>
              <c:numCache>
                <c:formatCode>General</c:formatCode>
                <c:ptCount val="11"/>
                <c:pt idx="0">
                  <c:v>6.58</c:v>
                </c:pt>
                <c:pt idx="1">
                  <c:v>5.76</c:v>
                </c:pt>
                <c:pt idx="2">
                  <c:v>7.71</c:v>
                </c:pt>
                <c:pt idx="3">
                  <c:v>8.81</c:v>
                </c:pt>
                <c:pt idx="4">
                  <c:v>8.4700000000000006</c:v>
                </c:pt>
                <c:pt idx="5">
                  <c:v>7.04</c:v>
                </c:pt>
                <c:pt idx="6">
                  <c:v>5.25</c:v>
                </c:pt>
                <c:pt idx="7">
                  <c:v>12.5</c:v>
                </c:pt>
                <c:pt idx="8">
                  <c:v>5.56</c:v>
                </c:pt>
                <c:pt idx="9">
                  <c:v>7.91</c:v>
                </c:pt>
                <c:pt idx="10">
                  <c:v>6.89</c:v>
                </c:pt>
              </c:numCache>
            </c:numRef>
          </c:yVal>
          <c:smooth val="0"/>
          <c:extLst>
            <c:ext xmlns:c16="http://schemas.microsoft.com/office/drawing/2014/chart" uri="{C3380CC4-5D6E-409C-BE32-E72D297353CC}">
              <c16:uniqueId val="{00000000-C658-4589-B53E-1A9B4CDD426B}"/>
            </c:ext>
          </c:extLst>
        </c:ser>
        <c:dLbls>
          <c:showLegendKey val="0"/>
          <c:showVal val="0"/>
          <c:showCatName val="0"/>
          <c:showSerName val="0"/>
          <c:showPercent val="0"/>
          <c:showBubbleSize val="0"/>
        </c:dLbls>
        <c:axId val="777811808"/>
        <c:axId val="777812136"/>
      </c:scatterChart>
      <c:valAx>
        <c:axId val="77781180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77812136"/>
        <c:crosses val="autoZero"/>
        <c:crossBetween val="midCat"/>
      </c:valAx>
      <c:valAx>
        <c:axId val="777812136"/>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7781180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Sheet2!$E$2:$E$3</c:f>
              <c:strCache>
                <c:ptCount val="2"/>
                <c:pt idx="0">
                  <c:v>Group 2</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Sheet2!$D$4:$D$14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Sheet2!$E$4:$E$14</c:f>
              <c:numCache>
                <c:formatCode>General</c:formatCode>
                <c:ptCount val="11"/>
                <c:pt idx="0">
                  <c:v>9.14</c:v>
                </c:pt>
                <c:pt idx="1">
                  <c:v>8.14</c:v>
                </c:pt>
                <c:pt idx="2">
                  <c:v>8.74</c:v>
                </c:pt>
                <c:pt idx="3">
                  <c:v>8.77</c:v>
                </c:pt>
                <c:pt idx="4">
                  <c:v>9.26</c:v>
                </c:pt>
                <c:pt idx="5">
                  <c:v>8.1</c:v>
                </c:pt>
                <c:pt idx="6">
                  <c:v>6.13</c:v>
                </c:pt>
                <c:pt idx="7">
                  <c:v>3.1</c:v>
                </c:pt>
                <c:pt idx="8">
                  <c:v>9.1300000000000008</c:v>
                </c:pt>
                <c:pt idx="9">
                  <c:v>7.26</c:v>
                </c:pt>
                <c:pt idx="10">
                  <c:v>4.74</c:v>
                </c:pt>
              </c:numCache>
            </c:numRef>
          </c:yVal>
          <c:smooth val="0"/>
          <c:extLst>
            <c:ext xmlns:c16="http://schemas.microsoft.com/office/drawing/2014/chart" uri="{C3380CC4-5D6E-409C-BE32-E72D297353CC}">
              <c16:uniqueId val="{00000000-4792-4283-8608-FFD75A870920}"/>
            </c:ext>
          </c:extLst>
        </c:ser>
        <c:dLbls>
          <c:showLegendKey val="0"/>
          <c:showVal val="0"/>
          <c:showCatName val="0"/>
          <c:showSerName val="0"/>
          <c:showPercent val="0"/>
          <c:showBubbleSize val="0"/>
        </c:dLbls>
        <c:axId val="111472096"/>
        <c:axId val="111471112"/>
      </c:scatterChart>
      <c:valAx>
        <c:axId val="111472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71112"/>
        <c:crosses val="autoZero"/>
        <c:crossBetween val="midCat"/>
      </c:valAx>
      <c:valAx>
        <c:axId val="11147111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7209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Group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Sheet2!$E$2:$E$3</c:f>
              <c:strCache>
                <c:ptCount val="2"/>
                <c:pt idx="0">
                  <c:v>Group 2</c:v>
                </c:pt>
                <c:pt idx="1">
                  <c:v>Y</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Sheet2!$D$4:$D$14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Sheet2!$E$4:$E$14</c:f>
              <c:numCache>
                <c:formatCode>General</c:formatCode>
                <c:ptCount val="11"/>
                <c:pt idx="0">
                  <c:v>9.14</c:v>
                </c:pt>
                <c:pt idx="1">
                  <c:v>8.14</c:v>
                </c:pt>
                <c:pt idx="2">
                  <c:v>8.74</c:v>
                </c:pt>
                <c:pt idx="3">
                  <c:v>8.77</c:v>
                </c:pt>
                <c:pt idx="4">
                  <c:v>9.26</c:v>
                </c:pt>
                <c:pt idx="5">
                  <c:v>8.1</c:v>
                </c:pt>
                <c:pt idx="6">
                  <c:v>6.13</c:v>
                </c:pt>
                <c:pt idx="7">
                  <c:v>3.1</c:v>
                </c:pt>
                <c:pt idx="8">
                  <c:v>9.1300000000000008</c:v>
                </c:pt>
                <c:pt idx="9">
                  <c:v>7.26</c:v>
                </c:pt>
                <c:pt idx="10">
                  <c:v>4.74</c:v>
                </c:pt>
              </c:numCache>
            </c:numRef>
          </c:yVal>
          <c:smooth val="0"/>
          <c:extLst>
            <c:ext xmlns:c16="http://schemas.microsoft.com/office/drawing/2014/chart" uri="{C3380CC4-5D6E-409C-BE32-E72D297353CC}">
              <c16:uniqueId val="{00000000-4792-4283-8608-FFD75A870920}"/>
            </c:ext>
          </c:extLst>
        </c:ser>
        <c:dLbls>
          <c:showLegendKey val="0"/>
          <c:showVal val="0"/>
          <c:showCatName val="0"/>
          <c:showSerName val="0"/>
          <c:showPercent val="0"/>
          <c:showBubbleSize val="0"/>
        </c:dLbls>
        <c:axId val="111472096"/>
        <c:axId val="111471112"/>
      </c:scatterChart>
      <c:valAx>
        <c:axId val="111472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71112"/>
        <c:crosses val="autoZero"/>
        <c:crossBetween val="midCat"/>
      </c:valAx>
      <c:valAx>
        <c:axId val="11147111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7209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4AE71E-4021-9143-B4B8-0147526BA823}" type="doc">
      <dgm:prSet loTypeId="urn:microsoft.com/office/officeart/2009/3/layout/DescendingProcess" loCatId="" qsTypeId="urn:microsoft.com/office/officeart/2005/8/quickstyle/simple1" qsCatId="simple" csTypeId="urn:microsoft.com/office/officeart/2005/8/colors/accent1_2" csCatId="accent1" phldr="1"/>
      <dgm:spPr/>
      <dgm:t>
        <a:bodyPr/>
        <a:lstStyle/>
        <a:p>
          <a:endParaRPr lang="en-US"/>
        </a:p>
      </dgm:t>
    </dgm:pt>
    <dgm:pt modelId="{122B87BA-49B6-D346-B251-B357EE009551}">
      <dgm:prSet phldrT="[Text]"/>
      <dgm:spPr/>
      <dgm:t>
        <a:bodyPr/>
        <a:lstStyle/>
        <a:p>
          <a:r>
            <a:rPr lang="en-US" dirty="0"/>
            <a:t>Explore</a:t>
          </a:r>
        </a:p>
      </dgm:t>
    </dgm:pt>
    <dgm:pt modelId="{DB54B09F-7120-194C-87E8-A3ED0699A40E}" type="parTrans" cxnId="{3BCBB1A2-5065-B649-8D64-B2AABC44E6FD}">
      <dgm:prSet/>
      <dgm:spPr/>
      <dgm:t>
        <a:bodyPr/>
        <a:lstStyle/>
        <a:p>
          <a:endParaRPr lang="en-US"/>
        </a:p>
      </dgm:t>
    </dgm:pt>
    <dgm:pt modelId="{79806D64-4461-4946-A174-5B7776110457}" type="sibTrans" cxnId="{3BCBB1A2-5065-B649-8D64-B2AABC44E6FD}">
      <dgm:prSet/>
      <dgm:spPr/>
      <dgm:t>
        <a:bodyPr/>
        <a:lstStyle/>
        <a:p>
          <a:endParaRPr lang="en-US"/>
        </a:p>
      </dgm:t>
    </dgm:pt>
    <dgm:pt modelId="{A7CA80DA-175F-BB4C-8288-DC032DA60D48}">
      <dgm:prSet phldrT="[Text]"/>
      <dgm:spPr/>
      <dgm:t>
        <a:bodyPr/>
        <a:lstStyle/>
        <a:p>
          <a:r>
            <a:rPr lang="en-US" dirty="0"/>
            <a:t>Analyze</a:t>
          </a:r>
        </a:p>
      </dgm:t>
    </dgm:pt>
    <dgm:pt modelId="{7D4F746A-70D6-6C41-8A9E-5C21D39B4492}" type="parTrans" cxnId="{3E8B23E5-7C93-3F49-AA94-F71E1B9B8E22}">
      <dgm:prSet/>
      <dgm:spPr/>
      <dgm:t>
        <a:bodyPr/>
        <a:lstStyle/>
        <a:p>
          <a:endParaRPr lang="en-US"/>
        </a:p>
      </dgm:t>
    </dgm:pt>
    <dgm:pt modelId="{026F6179-6741-984C-93C1-6D10B8D290FB}" type="sibTrans" cxnId="{3E8B23E5-7C93-3F49-AA94-F71E1B9B8E22}">
      <dgm:prSet/>
      <dgm:spPr/>
      <dgm:t>
        <a:bodyPr/>
        <a:lstStyle/>
        <a:p>
          <a:endParaRPr lang="en-US"/>
        </a:p>
      </dgm:t>
    </dgm:pt>
    <dgm:pt modelId="{B8C1B14A-5351-7D42-8797-B1D126AB6E3F}">
      <dgm:prSet phldrT="[Text]"/>
      <dgm:spPr/>
      <dgm:t>
        <a:bodyPr/>
        <a:lstStyle/>
        <a:p>
          <a:r>
            <a:rPr lang="en-US" dirty="0"/>
            <a:t>Present</a:t>
          </a:r>
        </a:p>
      </dgm:t>
    </dgm:pt>
    <dgm:pt modelId="{B572E921-C460-7E41-8088-7562A1CD776F}" type="parTrans" cxnId="{A4BFD31D-CA50-914C-9690-1B1D909D8FBC}">
      <dgm:prSet/>
      <dgm:spPr/>
      <dgm:t>
        <a:bodyPr/>
        <a:lstStyle/>
        <a:p>
          <a:endParaRPr lang="en-US"/>
        </a:p>
      </dgm:t>
    </dgm:pt>
    <dgm:pt modelId="{0150D18C-F823-9044-BF0D-7B6E1FA1DFA0}" type="sibTrans" cxnId="{A4BFD31D-CA50-914C-9690-1B1D909D8FBC}">
      <dgm:prSet/>
      <dgm:spPr/>
      <dgm:t>
        <a:bodyPr/>
        <a:lstStyle/>
        <a:p>
          <a:endParaRPr lang="en-US"/>
        </a:p>
      </dgm:t>
    </dgm:pt>
    <dgm:pt modelId="{0A1A97CF-C543-8942-BEA4-D54E56C41946}" type="pres">
      <dgm:prSet presAssocID="{3C4AE71E-4021-9143-B4B8-0147526BA823}" presName="Name0" presStyleCnt="0">
        <dgm:presLayoutVars>
          <dgm:chMax val="7"/>
          <dgm:chPref val="5"/>
        </dgm:presLayoutVars>
      </dgm:prSet>
      <dgm:spPr/>
    </dgm:pt>
    <dgm:pt modelId="{69A773DF-5C5E-6442-8F7F-CA544EF53905}" type="pres">
      <dgm:prSet presAssocID="{3C4AE71E-4021-9143-B4B8-0147526BA823}" presName="arrowNode" presStyleLbl="node1" presStyleIdx="0" presStyleCnt="1" custAng="2083626" custLinFactNeighborX="-49369" custLinFactNeighborY="-1212"/>
      <dgm:spPr/>
    </dgm:pt>
    <dgm:pt modelId="{0669ACC1-1762-4248-993B-56C900EFEE1C}" type="pres">
      <dgm:prSet presAssocID="{122B87BA-49B6-D346-B251-B357EE009551}" presName="txNode1" presStyleLbl="revTx" presStyleIdx="0" presStyleCnt="3" custLinFactNeighborX="-11328" custLinFactNeighborY="222">
        <dgm:presLayoutVars>
          <dgm:bulletEnabled val="1"/>
        </dgm:presLayoutVars>
      </dgm:prSet>
      <dgm:spPr/>
    </dgm:pt>
    <dgm:pt modelId="{2B4E4BF1-C446-5C48-822D-8A88CDF510F2}" type="pres">
      <dgm:prSet presAssocID="{A7CA80DA-175F-BB4C-8288-DC032DA60D48}" presName="txNode2" presStyleLbl="revTx" presStyleIdx="1" presStyleCnt="3" custLinFactNeighborX="-98612" custLinFactNeighborY="-59292">
        <dgm:presLayoutVars>
          <dgm:bulletEnabled val="1"/>
        </dgm:presLayoutVars>
      </dgm:prSet>
      <dgm:spPr/>
    </dgm:pt>
    <dgm:pt modelId="{E259064F-7B32-A347-AAAD-D839A30E0F10}" type="pres">
      <dgm:prSet presAssocID="{026F6179-6741-984C-93C1-6D10B8D290FB}" presName="dotNode2" presStyleCnt="0"/>
      <dgm:spPr/>
    </dgm:pt>
    <dgm:pt modelId="{DE480B7A-0AB8-E54B-9AD0-D0395D110B85}" type="pres">
      <dgm:prSet presAssocID="{026F6179-6741-984C-93C1-6D10B8D290FB}" presName="dotRepeatNode" presStyleLbl="fgShp" presStyleIdx="0" presStyleCnt="1"/>
      <dgm:spPr/>
    </dgm:pt>
    <dgm:pt modelId="{015AB839-3BC4-284D-A657-FB31AB7119D0}" type="pres">
      <dgm:prSet presAssocID="{B8C1B14A-5351-7D42-8797-B1D126AB6E3F}" presName="txNode3" presStyleLbl="revTx" presStyleIdx="2" presStyleCnt="3" custLinFactX="-36344" custLinFactNeighborX="-100000" custLinFactNeighborY="32992">
        <dgm:presLayoutVars>
          <dgm:bulletEnabled val="1"/>
        </dgm:presLayoutVars>
      </dgm:prSet>
      <dgm:spPr/>
    </dgm:pt>
  </dgm:ptLst>
  <dgm:cxnLst>
    <dgm:cxn modelId="{A4BFD31D-CA50-914C-9690-1B1D909D8FBC}" srcId="{3C4AE71E-4021-9143-B4B8-0147526BA823}" destId="{B8C1B14A-5351-7D42-8797-B1D126AB6E3F}" srcOrd="2" destOrd="0" parTransId="{B572E921-C460-7E41-8088-7562A1CD776F}" sibTransId="{0150D18C-F823-9044-BF0D-7B6E1FA1DFA0}"/>
    <dgm:cxn modelId="{6A87CD26-8AC0-7048-9CF1-E804649B8031}" type="presOf" srcId="{A7CA80DA-175F-BB4C-8288-DC032DA60D48}" destId="{2B4E4BF1-C446-5C48-822D-8A88CDF510F2}" srcOrd="0" destOrd="0" presId="urn:microsoft.com/office/officeart/2009/3/layout/DescendingProcess"/>
    <dgm:cxn modelId="{EFF31F42-1830-424B-8BAD-E2790DB7958D}" type="presOf" srcId="{026F6179-6741-984C-93C1-6D10B8D290FB}" destId="{DE480B7A-0AB8-E54B-9AD0-D0395D110B85}" srcOrd="0" destOrd="0" presId="urn:microsoft.com/office/officeart/2009/3/layout/DescendingProcess"/>
    <dgm:cxn modelId="{2F23BE5B-C157-6D4D-AF4D-75E0CCA4AB2D}" type="presOf" srcId="{B8C1B14A-5351-7D42-8797-B1D126AB6E3F}" destId="{015AB839-3BC4-284D-A657-FB31AB7119D0}" srcOrd="0" destOrd="0" presId="urn:microsoft.com/office/officeart/2009/3/layout/DescendingProcess"/>
    <dgm:cxn modelId="{6923D767-34D5-364E-B6E1-CADEA4666A87}" type="presOf" srcId="{122B87BA-49B6-D346-B251-B357EE009551}" destId="{0669ACC1-1762-4248-993B-56C900EFEE1C}" srcOrd="0" destOrd="0" presId="urn:microsoft.com/office/officeart/2009/3/layout/DescendingProcess"/>
    <dgm:cxn modelId="{9D5F0F86-153B-7D4C-98F3-36819000A034}" type="presOf" srcId="{3C4AE71E-4021-9143-B4B8-0147526BA823}" destId="{0A1A97CF-C543-8942-BEA4-D54E56C41946}" srcOrd="0" destOrd="0" presId="urn:microsoft.com/office/officeart/2009/3/layout/DescendingProcess"/>
    <dgm:cxn modelId="{3BCBB1A2-5065-B649-8D64-B2AABC44E6FD}" srcId="{3C4AE71E-4021-9143-B4B8-0147526BA823}" destId="{122B87BA-49B6-D346-B251-B357EE009551}" srcOrd="0" destOrd="0" parTransId="{DB54B09F-7120-194C-87E8-A3ED0699A40E}" sibTransId="{79806D64-4461-4946-A174-5B7776110457}"/>
    <dgm:cxn modelId="{3E8B23E5-7C93-3F49-AA94-F71E1B9B8E22}" srcId="{3C4AE71E-4021-9143-B4B8-0147526BA823}" destId="{A7CA80DA-175F-BB4C-8288-DC032DA60D48}" srcOrd="1" destOrd="0" parTransId="{7D4F746A-70D6-6C41-8A9E-5C21D39B4492}" sibTransId="{026F6179-6741-984C-93C1-6D10B8D290FB}"/>
    <dgm:cxn modelId="{B3A1DE65-2F66-454D-ACE0-FDF1F7EFFE06}" type="presParOf" srcId="{0A1A97CF-C543-8942-BEA4-D54E56C41946}" destId="{69A773DF-5C5E-6442-8F7F-CA544EF53905}" srcOrd="0" destOrd="0" presId="urn:microsoft.com/office/officeart/2009/3/layout/DescendingProcess"/>
    <dgm:cxn modelId="{EFBBBC6E-E37D-C84F-8543-25FD46B157F2}" type="presParOf" srcId="{0A1A97CF-C543-8942-BEA4-D54E56C41946}" destId="{0669ACC1-1762-4248-993B-56C900EFEE1C}" srcOrd="1" destOrd="0" presId="urn:microsoft.com/office/officeart/2009/3/layout/DescendingProcess"/>
    <dgm:cxn modelId="{A6695C2C-9755-5D45-852F-28AA664A80FA}" type="presParOf" srcId="{0A1A97CF-C543-8942-BEA4-D54E56C41946}" destId="{2B4E4BF1-C446-5C48-822D-8A88CDF510F2}" srcOrd="2" destOrd="0" presId="urn:microsoft.com/office/officeart/2009/3/layout/DescendingProcess"/>
    <dgm:cxn modelId="{85158C89-8798-8647-98E9-17347C855C66}" type="presParOf" srcId="{0A1A97CF-C543-8942-BEA4-D54E56C41946}" destId="{E259064F-7B32-A347-AAAD-D839A30E0F10}" srcOrd="3" destOrd="0" presId="urn:microsoft.com/office/officeart/2009/3/layout/DescendingProcess"/>
    <dgm:cxn modelId="{856F4462-D7B4-9140-B62B-B317C6DEFE08}" type="presParOf" srcId="{E259064F-7B32-A347-AAAD-D839A30E0F10}" destId="{DE480B7A-0AB8-E54B-9AD0-D0395D110B85}" srcOrd="0" destOrd="0" presId="urn:microsoft.com/office/officeart/2009/3/layout/DescendingProcess"/>
    <dgm:cxn modelId="{3A821062-8153-794D-996F-AA1C395CB441}" type="presParOf" srcId="{0A1A97CF-C543-8942-BEA4-D54E56C41946}" destId="{015AB839-3BC4-284D-A657-FB31AB7119D0}" srcOrd="4"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773DF-5C5E-6442-8F7F-CA544EF53905}">
      <dsp:nvSpPr>
        <dsp:cNvPr id="0" name=""/>
        <dsp:cNvSpPr/>
      </dsp:nvSpPr>
      <dsp:spPr>
        <a:xfrm rot="6480000">
          <a:off x="-601314" y="800788"/>
          <a:ext cx="3473947" cy="2422644"/>
        </a:xfrm>
        <a:prstGeom prst="swooshArrow">
          <a:avLst>
            <a:gd name="adj1" fmla="val 16310"/>
            <a:gd name="adj2" fmla="val 313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80B7A-0AB8-E54B-9AD0-D0395D110B85}">
      <dsp:nvSpPr>
        <dsp:cNvPr id="0" name=""/>
        <dsp:cNvSpPr/>
      </dsp:nvSpPr>
      <dsp:spPr>
        <a:xfrm>
          <a:off x="2877801" y="1562605"/>
          <a:ext cx="87728" cy="87728"/>
        </a:xfrm>
        <a:prstGeom prst="ellipse">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69ACC1-1762-4248-993B-56C900EFEE1C}">
      <dsp:nvSpPr>
        <dsp:cNvPr id="0" name=""/>
        <dsp:cNvSpPr/>
      </dsp:nvSpPr>
      <dsp:spPr>
        <a:xfrm>
          <a:off x="619307" y="1429"/>
          <a:ext cx="1637858" cy="64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b" anchorCtr="0">
          <a:noAutofit/>
        </a:bodyPr>
        <a:lstStyle/>
        <a:p>
          <a:pPr marL="0" lvl="0" indent="0" algn="ctr" defTabSz="1644650">
            <a:lnSpc>
              <a:spcPct val="90000"/>
            </a:lnSpc>
            <a:spcBef>
              <a:spcPct val="0"/>
            </a:spcBef>
            <a:spcAft>
              <a:spcPct val="35000"/>
            </a:spcAft>
            <a:buNone/>
          </a:pPr>
          <a:r>
            <a:rPr lang="en-US" sz="3700" kern="1200" dirty="0"/>
            <a:t>Explore</a:t>
          </a:r>
        </a:p>
      </dsp:txBody>
      <dsp:txXfrm>
        <a:off x="619307" y="1429"/>
        <a:ext cx="1637858" cy="643875"/>
      </dsp:txXfrm>
    </dsp:sp>
    <dsp:sp modelId="{2B4E4BF1-C446-5C48-822D-8A88CDF510F2}">
      <dsp:nvSpPr>
        <dsp:cNvPr id="0" name=""/>
        <dsp:cNvSpPr/>
      </dsp:nvSpPr>
      <dsp:spPr>
        <a:xfrm>
          <a:off x="1363076" y="902764"/>
          <a:ext cx="1947723" cy="64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marL="0" lvl="0" indent="0" algn="l" defTabSz="1644650">
            <a:lnSpc>
              <a:spcPct val="90000"/>
            </a:lnSpc>
            <a:spcBef>
              <a:spcPct val="0"/>
            </a:spcBef>
            <a:spcAft>
              <a:spcPct val="35000"/>
            </a:spcAft>
            <a:buNone/>
          </a:pPr>
          <a:r>
            <a:rPr lang="en-US" sz="3700" kern="1200" dirty="0"/>
            <a:t>Analyze</a:t>
          </a:r>
        </a:p>
      </dsp:txBody>
      <dsp:txXfrm>
        <a:off x="1363076" y="902764"/>
        <a:ext cx="1947723" cy="643875"/>
      </dsp:txXfrm>
    </dsp:sp>
    <dsp:sp modelId="{015AB839-3BC4-284D-A657-FB31AB7119D0}">
      <dsp:nvSpPr>
        <dsp:cNvPr id="0" name=""/>
        <dsp:cNvSpPr/>
      </dsp:nvSpPr>
      <dsp:spPr>
        <a:xfrm>
          <a:off x="434" y="3380346"/>
          <a:ext cx="2213322" cy="64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t" anchorCtr="0">
          <a:noAutofit/>
        </a:bodyPr>
        <a:lstStyle/>
        <a:p>
          <a:pPr marL="0" lvl="0" indent="0" algn="ctr" defTabSz="1644650">
            <a:lnSpc>
              <a:spcPct val="90000"/>
            </a:lnSpc>
            <a:spcBef>
              <a:spcPct val="0"/>
            </a:spcBef>
            <a:spcAft>
              <a:spcPct val="35000"/>
            </a:spcAft>
            <a:buNone/>
          </a:pPr>
          <a:r>
            <a:rPr lang="en-US" sz="3700" kern="1200" dirty="0"/>
            <a:t>Present</a:t>
          </a:r>
        </a:p>
      </dsp:txBody>
      <dsp:txXfrm>
        <a:off x="434" y="3380346"/>
        <a:ext cx="2213322" cy="643875"/>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D3709-553F-2243-8FE6-2C3F51177044}" type="datetimeFigureOut">
              <a:rPr lang="en-US" smtClean="0"/>
              <a:t>1/16/26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2D81C-4E82-E744-AD9E-59E61E5443E6}" type="slidenum">
              <a:rPr lang="en-US" smtClean="0"/>
              <a:t>‹#›</a:t>
            </a:fld>
            <a:endParaRPr lang="en-US"/>
          </a:p>
        </p:txBody>
      </p:sp>
    </p:spTree>
    <p:extLst>
      <p:ext uri="{BB962C8B-B14F-4D97-AF65-F5344CB8AC3E}">
        <p14:creationId xmlns:p14="http://schemas.microsoft.com/office/powerpoint/2010/main" val="230901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erialmentor.com/dataviz/no-3d.html#fig:titanic-3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plotly/maximizing-the-data-ink-ratio-in-dashboards-and-slide-deck-7887f7c1fab"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833#pcbi-1003833-g007"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i.org/10.1371/journal.pcbi.1003833.g007"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journals.plos.org/ploscompbiol/article?id=10.1371/journal.pcbi.1003833#pcbi-1003833-g007"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erialmentor.com/dataviz/color-pitfalls.html#fig:heat-cvd-sim"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serialmentor.com/dataviz/color-basics.html#fig:sequential-scale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erialmentor.com/dataviz/color-pitfalls.html#fig:red-green-cvd-sim"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serialmentor.com/dataviz/color-pitfalls.html#fig:blue-green-cvd-si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serialmentor.com/dataviz/color-basics.html#fig:diverging-scales"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serialmentor.com/dataviz/color-pitfalls.html#fig:PiYG-cvd-sim"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833#pcbi-1003833-g002"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we will discuss another component of visualization, color. </a:t>
            </a:r>
          </a:p>
          <a:p>
            <a:r>
              <a:rPr lang="en-US" baseline="0" dirty="0"/>
              <a:t>Then, we will go over what to consider in making good visualizations.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a:t>
            </a:fld>
            <a:endParaRPr lang="en-US"/>
          </a:p>
        </p:txBody>
      </p:sp>
    </p:spTree>
    <p:extLst>
      <p:ext uri="{BB962C8B-B14F-4D97-AF65-F5344CB8AC3E}">
        <p14:creationId xmlns:p14="http://schemas.microsoft.com/office/powerpoint/2010/main" val="392659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spatial substrate is the space in which we’re going to create our visualization. </a:t>
            </a:r>
          </a:p>
          <a:p>
            <a:r>
              <a:rPr lang="en-US" sz="1200" b="0" i="0" kern="1200" dirty="0">
                <a:solidFill>
                  <a:schemeClr val="tx1"/>
                </a:solidFill>
                <a:effectLst/>
                <a:latin typeface="+mn-lt"/>
                <a:ea typeface="+mn-ea"/>
                <a:cs typeface="+mn-cs"/>
              </a:rPr>
              <a:t>The vast majority of information visualization takes place in 2-dimension space – along x and y axes. </a:t>
            </a:r>
          </a:p>
          <a:p>
            <a:r>
              <a:rPr lang="en-US" sz="1200" b="0" i="0" kern="1200" dirty="0">
                <a:solidFill>
                  <a:schemeClr val="tx1"/>
                </a:solidFill>
                <a:effectLst/>
                <a:latin typeface="+mn-lt"/>
                <a:ea typeface="+mn-ea"/>
                <a:cs typeface="+mn-cs"/>
              </a:rPr>
              <a:t>However, it is possible to create 3-dimensional and even hyper-dimensional (more than 3-dimensions) representations too. </a:t>
            </a:r>
          </a:p>
          <a:p>
            <a:r>
              <a:rPr lang="en-US" sz="1200" b="0" i="0" kern="1200" dirty="0">
                <a:solidFill>
                  <a:schemeClr val="tx1"/>
                </a:solidFill>
                <a:effectLst/>
                <a:latin typeface="+mn-lt"/>
                <a:ea typeface="+mn-ea"/>
                <a:cs typeface="+mn-cs"/>
              </a:rPr>
              <a:t>In theory, you can go 4D by adding one more layer of information. </a:t>
            </a:r>
          </a:p>
          <a:p>
            <a:r>
              <a:rPr lang="en-US" sz="1200" b="0" i="0" kern="1200" dirty="0">
                <a:solidFill>
                  <a:schemeClr val="tx1"/>
                </a:solidFill>
                <a:effectLst/>
                <a:latin typeface="+mn-lt"/>
                <a:ea typeface="+mn-ea"/>
                <a:cs typeface="+mn-cs"/>
              </a:rPr>
              <a:t>In this example, besides x-, y-, and z-axis, there is one more layer of information encoded by color called T. However, interpreting 4D is not intuitive. For example, I cannot see how the colors change within this cube. So I will say 2D and 3D are our option. </a:t>
            </a:r>
            <a:endParaRPr lang="en-US" baseline="0" dirty="0"/>
          </a:p>
        </p:txBody>
      </p:sp>
      <p:sp>
        <p:nvSpPr>
          <p:cNvPr id="4" name="Slide Number Placeholder 3"/>
          <p:cNvSpPr>
            <a:spLocks noGrp="1"/>
          </p:cNvSpPr>
          <p:nvPr>
            <p:ph type="sldNum" sz="quarter" idx="10"/>
          </p:nvPr>
        </p:nvSpPr>
        <p:spPr/>
        <p:txBody>
          <a:bodyPr/>
          <a:lstStyle/>
          <a:p>
            <a:fld id="{FBD9E7A0-1E41-A949-9D31-9D4F79E871B4}" type="slidenum">
              <a:rPr lang="en-US" smtClean="0"/>
              <a:t>16</a:t>
            </a:fld>
            <a:endParaRPr lang="en-US"/>
          </a:p>
        </p:txBody>
      </p:sp>
    </p:spTree>
    <p:extLst>
      <p:ext uri="{BB962C8B-B14F-4D97-AF65-F5344CB8AC3E}">
        <p14:creationId xmlns:p14="http://schemas.microsoft.com/office/powerpoint/2010/main" val="148047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topic of spatial substrate, 3D plots are quite popular, in diverse disciplines such as business and even academics. However, they are almost always inappropriately used. It is rare that I see a 3D plot that couldn’t be improved by turning it into a regular 2D figure. </a:t>
            </a:r>
            <a:r>
              <a:rPr lang="en-US" sz="1200" b="0" i="0" kern="1200" baseline="0" dirty="0">
                <a:solidFill>
                  <a:schemeClr val="tx1"/>
                </a:solidFill>
                <a:effectLst/>
                <a:latin typeface="+mn-lt"/>
                <a:ea typeface="+mn-ea"/>
                <a:cs typeface="+mn-cs"/>
              </a:rPr>
              <a:t>All the problems are related to the fact that the 3D figure should always be projected into 2D to be read. </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example of 3-D pie chart</a:t>
            </a:r>
            <a:r>
              <a:rPr lang="en-US" sz="1200" b="0" i="0" kern="1200" baseline="0" dirty="0">
                <a:solidFill>
                  <a:schemeClr val="tx1"/>
                </a:solidFill>
                <a:effectLst/>
                <a:latin typeface="+mn-lt"/>
                <a:ea typeface="+mn-ea"/>
                <a:cs typeface="+mn-cs"/>
              </a:rPr>
              <a:t> has many problems. </a:t>
            </a:r>
          </a:p>
          <a:p>
            <a:r>
              <a:rPr lang="en-US" sz="1200" b="0" i="0" kern="1200" baseline="0" dirty="0">
                <a:solidFill>
                  <a:schemeClr val="tx1"/>
                </a:solidFill>
                <a:effectLst/>
                <a:latin typeface="+mn-lt"/>
                <a:ea typeface="+mn-ea"/>
                <a:cs typeface="+mn-cs"/>
              </a:rPr>
              <a:t>First of all,</a:t>
            </a:r>
            <a:r>
              <a:rPr lang="en-US" sz="1200" b="0" i="0" kern="1200" dirty="0">
                <a:solidFill>
                  <a:schemeClr val="tx1"/>
                </a:solidFill>
                <a:effectLst/>
                <a:latin typeface="+mn-lt"/>
                <a:ea typeface="+mn-ea"/>
                <a:cs typeface="+mn-cs"/>
              </a:rPr>
              <a:t> a 2D pie chart can replace this 3D one. 3D is used simply to decorate and adorn the plot. I consider this use of 3D as gratuitous. It is unequivocally bad and should be erased from the visual vocabulary of data scientists.</a:t>
            </a:r>
          </a:p>
          <a:p>
            <a:r>
              <a:rPr lang="en-US" sz="1200" b="0" i="0" kern="1200" dirty="0">
                <a:solidFill>
                  <a:schemeClr val="tx1"/>
                </a:solidFill>
                <a:effectLst/>
                <a:latin typeface="+mn-lt"/>
                <a:ea typeface="+mn-ea"/>
                <a:cs typeface="+mn-cs"/>
              </a:rPr>
              <a:t>Another problem with gratuitous 3D is that the projection from 3D to 2D distorts the data. The human visual system tries to correct for this distortion as it maps the 2D projection of a 3D image back into a 3D space. However, this correction can only ever be partial. This example pie chart has two slices, one representing 25% of the data and one 75%. As we change the angle at which we’re looking at the pie, the size of the slices seems to change as well. In particular, the 25% slice, which is located in the front of the pie, looks much bigger than 25% when we look at the pie from a flat angle. </a:t>
            </a:r>
            <a:endParaRPr lang="en-US" baseline="0" dirty="0"/>
          </a:p>
        </p:txBody>
      </p:sp>
      <p:sp>
        <p:nvSpPr>
          <p:cNvPr id="4" name="Slide Number Placeholder 3"/>
          <p:cNvSpPr>
            <a:spLocks noGrp="1"/>
          </p:cNvSpPr>
          <p:nvPr>
            <p:ph type="sldNum" sz="quarter" idx="10"/>
          </p:nvPr>
        </p:nvSpPr>
        <p:spPr/>
        <p:txBody>
          <a:bodyPr/>
          <a:lstStyle/>
          <a:p>
            <a:fld id="{FBD9E7A0-1E41-A949-9D31-9D4F79E871B4}" type="slidenum">
              <a:rPr lang="en-US" smtClean="0"/>
              <a:t>17</a:t>
            </a:fld>
            <a:endParaRPr lang="en-US"/>
          </a:p>
        </p:txBody>
      </p:sp>
    </p:spTree>
    <p:extLst>
      <p:ext uri="{BB962C8B-B14F-4D97-AF65-F5344CB8AC3E}">
        <p14:creationId xmlns:p14="http://schemas.microsoft.com/office/powerpoint/2010/main" val="257135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problems arise for other types of 3D plot. </a:t>
            </a:r>
          </a:p>
          <a:p>
            <a:r>
              <a:rPr lang="en-US" sz="1200" b="0" i="0" kern="1200" dirty="0">
                <a:solidFill>
                  <a:schemeClr val="tx1"/>
                </a:solidFill>
                <a:effectLst/>
                <a:latin typeface="+mn-lt"/>
                <a:ea typeface="+mn-ea"/>
                <a:cs typeface="+mn-cs"/>
              </a:rPr>
              <a:t>This 3D figure shows the breakdown of Titanic passengers by class and gender. </a:t>
            </a:r>
          </a:p>
          <a:p>
            <a:r>
              <a:rPr lang="en-US" sz="1200" b="0" i="0" kern="1200" dirty="0">
                <a:solidFill>
                  <a:schemeClr val="tx1"/>
                </a:solidFill>
                <a:effectLst/>
                <a:latin typeface="+mn-lt"/>
                <a:ea typeface="+mn-ea"/>
                <a:cs typeface="+mn-cs"/>
              </a:rPr>
              <a:t>Because of the way the bars are arranged relative to the axes, the bars all look shorter than they actually are.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there were 322 passengers total traveling in 1st class, yet Figure </a:t>
            </a:r>
            <a:r>
              <a:rPr lang="en-US" sz="1200" b="0" i="0" u="none" strike="noStrike" kern="1200" dirty="0">
                <a:solidFill>
                  <a:schemeClr val="tx1"/>
                </a:solidFill>
                <a:effectLst/>
                <a:latin typeface="+mn-lt"/>
                <a:ea typeface="+mn-ea"/>
                <a:cs typeface="+mn-cs"/>
                <a:hlinkClick r:id="rId3"/>
              </a:rPr>
              <a:t>26.2</a:t>
            </a:r>
            <a:r>
              <a:rPr lang="en-US" sz="1200" b="0" i="0" kern="1200" dirty="0">
                <a:solidFill>
                  <a:schemeClr val="tx1"/>
                </a:solidFill>
                <a:effectLst/>
                <a:latin typeface="+mn-lt"/>
                <a:ea typeface="+mn-ea"/>
                <a:cs typeface="+mn-cs"/>
              </a:rPr>
              <a:t> suggests that the number was less than 300. This illusion arises because the columns representing the data are located at a distance from the two back surfaces on which the gray horizontal lines are drawn. </a:t>
            </a:r>
            <a:endParaRPr lang="en-US" baseline="0"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baseline="0" dirty="0"/>
          </a:p>
        </p:txBody>
      </p:sp>
      <p:sp>
        <p:nvSpPr>
          <p:cNvPr id="4" name="Slide Number Placeholder 3"/>
          <p:cNvSpPr>
            <a:spLocks noGrp="1"/>
          </p:cNvSpPr>
          <p:nvPr>
            <p:ph type="sldNum" sz="quarter" idx="10"/>
          </p:nvPr>
        </p:nvSpPr>
        <p:spPr/>
        <p:txBody>
          <a:bodyPr/>
          <a:lstStyle/>
          <a:p>
            <a:fld id="{FBD9E7A0-1E41-A949-9D31-9D4F79E871B4}" type="slidenum">
              <a:rPr lang="en-US" smtClean="0"/>
              <a:t>18</a:t>
            </a:fld>
            <a:endParaRPr lang="en-US"/>
          </a:p>
        </p:txBody>
      </p:sp>
    </p:spTree>
    <p:extLst>
      <p:ext uri="{BB962C8B-B14F-4D97-AF65-F5344CB8AC3E}">
        <p14:creationId xmlns:p14="http://schemas.microsoft.com/office/powerpoint/2010/main" val="2872668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this case, it is much better meaning easier to understand to use 2D. </a:t>
            </a:r>
          </a:p>
          <a:p>
            <a:endParaRPr lang="en-US" baseline="0" dirty="0"/>
          </a:p>
        </p:txBody>
      </p:sp>
      <p:sp>
        <p:nvSpPr>
          <p:cNvPr id="4" name="Slide Number Placeholder 3"/>
          <p:cNvSpPr>
            <a:spLocks noGrp="1"/>
          </p:cNvSpPr>
          <p:nvPr>
            <p:ph type="sldNum" sz="quarter" idx="10"/>
          </p:nvPr>
        </p:nvSpPr>
        <p:spPr/>
        <p:txBody>
          <a:bodyPr/>
          <a:lstStyle/>
          <a:p>
            <a:fld id="{FBD9E7A0-1E41-A949-9D31-9D4F79E871B4}" type="slidenum">
              <a:rPr lang="en-US" smtClean="0"/>
              <a:t>19</a:t>
            </a:fld>
            <a:endParaRPr lang="en-US"/>
          </a:p>
        </p:txBody>
      </p:sp>
    </p:spTree>
    <p:extLst>
      <p:ext uri="{BB962C8B-B14F-4D97-AF65-F5344CB8AC3E}">
        <p14:creationId xmlns:p14="http://schemas.microsoft.com/office/powerpoint/2010/main" val="3889354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BD9E7A0-1E41-A949-9D31-9D4F79E871B4}" type="slidenum">
              <a:rPr lang="en-US" smtClean="0"/>
              <a:t>20</a:t>
            </a:fld>
            <a:endParaRPr lang="en-US"/>
          </a:p>
        </p:txBody>
      </p:sp>
    </p:spTree>
    <p:extLst>
      <p:ext uri="{BB962C8B-B14F-4D97-AF65-F5344CB8AC3E}">
        <p14:creationId xmlns:p14="http://schemas.microsoft.com/office/powerpoint/2010/main" val="114994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 will discuss the graphic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content. </a:t>
            </a:r>
          </a:p>
          <a:p>
            <a:r>
              <a:rPr lang="en-US" sz="1200" b="0" i="0" kern="1200" baseline="0" dirty="0">
                <a:solidFill>
                  <a:schemeClr val="tx1"/>
                </a:solidFill>
                <a:effectLst/>
                <a:latin typeface="+mn-lt"/>
                <a:ea typeface="+mn-ea"/>
                <a:cs typeface="+mn-cs"/>
              </a:rPr>
              <a:t>The most essential element in any figure is points, because it represents the actual data. </a:t>
            </a:r>
          </a:p>
          <a:p>
            <a:r>
              <a:rPr lang="en-US" sz="1200" b="0" i="0" kern="1200" baseline="0" dirty="0">
                <a:solidFill>
                  <a:schemeClr val="tx1"/>
                </a:solidFill>
                <a:effectLst/>
                <a:latin typeface="+mn-lt"/>
                <a:ea typeface="+mn-ea"/>
                <a:cs typeface="+mn-cs"/>
              </a:rPr>
              <a:t>In this example figure showing HIHD of multiple countries over years, points are real data that have been collected. </a:t>
            </a:r>
          </a:p>
          <a:p>
            <a:r>
              <a:rPr lang="en-US" sz="1200" b="0" i="0" kern="1200" baseline="0" dirty="0">
                <a:solidFill>
                  <a:schemeClr val="tx1"/>
                </a:solidFill>
                <a:effectLst/>
                <a:latin typeface="+mn-lt"/>
                <a:ea typeface="+mn-ea"/>
                <a:cs typeface="+mn-cs"/>
              </a:rPr>
              <a:t>Sometimes, we use different markers or colors to indicate different groups of data points. </a:t>
            </a:r>
          </a:p>
          <a:p>
            <a:r>
              <a:rPr lang="en-US" sz="1200" b="0" i="0" kern="1200" baseline="0" dirty="0">
                <a:solidFill>
                  <a:schemeClr val="tx1"/>
                </a:solidFill>
                <a:effectLst/>
                <a:latin typeface="+mn-lt"/>
                <a:ea typeface="+mn-ea"/>
                <a:cs typeface="+mn-cs"/>
              </a:rPr>
              <a:t>This figure didn’t employ multiple markers because the color-based differentiation is enough.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 the other hand, lines are many times not actual data. </a:t>
            </a:r>
          </a:p>
          <a:p>
            <a:r>
              <a:rPr lang="en-US" sz="1200" b="0" i="0" kern="1200" baseline="0" dirty="0">
                <a:solidFill>
                  <a:schemeClr val="tx1"/>
                </a:solidFill>
                <a:effectLst/>
                <a:latin typeface="+mn-lt"/>
                <a:ea typeface="+mn-ea"/>
                <a:cs typeface="+mn-cs"/>
              </a:rPr>
              <a:t>They usually represent the trend we impose. </a:t>
            </a:r>
          </a:p>
          <a:p>
            <a:r>
              <a:rPr lang="en-US" sz="1200" b="0" i="0" kern="1200" baseline="0" dirty="0">
                <a:solidFill>
                  <a:schemeClr val="tx1"/>
                </a:solidFill>
                <a:effectLst/>
                <a:latin typeface="+mn-lt"/>
                <a:ea typeface="+mn-ea"/>
                <a:cs typeface="+mn-cs"/>
              </a:rPr>
              <a:t>In this example, along the lines except for where points are located, they are not real. </a:t>
            </a:r>
          </a:p>
          <a:p>
            <a:r>
              <a:rPr lang="en-US" baseline="0" dirty="0"/>
              <a:t>They are just to show what might be the case based on a linear relationship within each year. </a:t>
            </a:r>
          </a:p>
        </p:txBody>
      </p:sp>
      <p:sp>
        <p:nvSpPr>
          <p:cNvPr id="4" name="Slide Number Placeholder 3"/>
          <p:cNvSpPr>
            <a:spLocks noGrp="1"/>
          </p:cNvSpPr>
          <p:nvPr>
            <p:ph type="sldNum" sz="quarter" idx="10"/>
          </p:nvPr>
        </p:nvSpPr>
        <p:spPr/>
        <p:txBody>
          <a:bodyPr/>
          <a:lstStyle/>
          <a:p>
            <a:fld id="{FBD9E7A0-1E41-A949-9D31-9D4F79E871B4}" type="slidenum">
              <a:rPr lang="en-US" smtClean="0"/>
              <a:t>21</a:t>
            </a:fld>
            <a:endParaRPr lang="en-US"/>
          </a:p>
        </p:txBody>
      </p:sp>
    </p:spTree>
    <p:extLst>
      <p:ext uri="{BB962C8B-B14F-4D97-AF65-F5344CB8AC3E}">
        <p14:creationId xmlns:p14="http://schemas.microsoft.com/office/powerpoint/2010/main" val="13189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 add shapes when we want to highlight an area. </a:t>
            </a:r>
          </a:p>
          <a:p>
            <a:r>
              <a:rPr lang="en-US" sz="1200" b="0" i="0" kern="1200" baseline="0">
                <a:solidFill>
                  <a:schemeClr val="tx1"/>
                </a:solidFill>
                <a:effectLst/>
                <a:latin typeface="+mn-lt"/>
                <a:ea typeface="+mn-ea"/>
                <a:cs typeface="+mn-cs"/>
              </a:rPr>
              <a:t>Now, I am saying that my focus is the times from 1980 to 2015. </a:t>
            </a:r>
          </a:p>
          <a:p>
            <a:r>
              <a:rPr lang="en-US" sz="1200" b="0" i="0" kern="1200" baseline="0">
                <a:solidFill>
                  <a:schemeClr val="tx1"/>
                </a:solidFill>
                <a:effectLst/>
                <a:latin typeface="+mn-lt"/>
                <a:ea typeface="+mn-ea"/>
                <a:cs typeface="+mn-cs"/>
              </a:rPr>
              <a:t>Actually, I don’t like my selection of colors here. We will discuss about colors in the next session. </a:t>
            </a:r>
            <a:endParaRPr lang="en-US" baseline="0"/>
          </a:p>
        </p:txBody>
      </p:sp>
      <p:sp>
        <p:nvSpPr>
          <p:cNvPr id="4" name="Slide Number Placeholder 3"/>
          <p:cNvSpPr>
            <a:spLocks noGrp="1"/>
          </p:cNvSpPr>
          <p:nvPr>
            <p:ph type="sldNum" sz="quarter" idx="10"/>
          </p:nvPr>
        </p:nvSpPr>
        <p:spPr/>
        <p:txBody>
          <a:bodyPr/>
          <a:lstStyle/>
          <a:p>
            <a:fld id="{FBD9E7A0-1E41-A949-9D31-9D4F79E871B4}" type="slidenum">
              <a:rPr lang="en-US" smtClean="0"/>
              <a:t>22</a:t>
            </a:fld>
            <a:endParaRPr lang="en-US"/>
          </a:p>
        </p:txBody>
      </p:sp>
    </p:spTree>
    <p:extLst>
      <p:ext uri="{BB962C8B-B14F-4D97-AF65-F5344CB8AC3E}">
        <p14:creationId xmlns:p14="http://schemas.microsoft.com/office/powerpoint/2010/main" val="1466961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 add shapes when we want to highlight an area. </a:t>
            </a:r>
          </a:p>
          <a:p>
            <a:r>
              <a:rPr lang="en-US" sz="1200" b="0" i="0" kern="1200" baseline="0">
                <a:solidFill>
                  <a:schemeClr val="tx1"/>
                </a:solidFill>
                <a:effectLst/>
                <a:latin typeface="+mn-lt"/>
                <a:ea typeface="+mn-ea"/>
                <a:cs typeface="+mn-cs"/>
              </a:rPr>
              <a:t>Now, I am saying that my focus is the times from 1980 to 2015. </a:t>
            </a:r>
          </a:p>
          <a:p>
            <a:r>
              <a:rPr lang="en-US" sz="1200" b="0" i="0" kern="1200" baseline="0">
                <a:solidFill>
                  <a:schemeClr val="tx1"/>
                </a:solidFill>
                <a:effectLst/>
                <a:latin typeface="+mn-lt"/>
                <a:ea typeface="+mn-ea"/>
                <a:cs typeface="+mn-cs"/>
              </a:rPr>
              <a:t>Actually, I don’t like my selection of colors here. We will discuss about colors in the next session. </a:t>
            </a:r>
            <a:endParaRPr lang="en-US" baseline="0"/>
          </a:p>
        </p:txBody>
      </p:sp>
      <p:sp>
        <p:nvSpPr>
          <p:cNvPr id="4" name="Slide Number Placeholder 3"/>
          <p:cNvSpPr>
            <a:spLocks noGrp="1"/>
          </p:cNvSpPr>
          <p:nvPr>
            <p:ph type="sldNum" sz="quarter" idx="10"/>
          </p:nvPr>
        </p:nvSpPr>
        <p:spPr/>
        <p:txBody>
          <a:bodyPr/>
          <a:lstStyle/>
          <a:p>
            <a:fld id="{FBD9E7A0-1E41-A949-9D31-9D4F79E871B4}" type="slidenum">
              <a:rPr lang="en-US" smtClean="0"/>
              <a:t>23</a:t>
            </a:fld>
            <a:endParaRPr lang="en-US"/>
          </a:p>
        </p:txBody>
      </p:sp>
    </p:spTree>
    <p:extLst>
      <p:ext uri="{BB962C8B-B14F-4D97-AF65-F5344CB8AC3E}">
        <p14:creationId xmlns:p14="http://schemas.microsoft.com/office/powerpoint/2010/main" val="3691247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This example plot shows head length of blue jays</a:t>
            </a:r>
            <a:r>
              <a:rPr lang="en-US" sz="1200" b="0" i="0" kern="1200" baseline="0">
                <a:solidFill>
                  <a:schemeClr val="tx1"/>
                </a:solidFill>
                <a:effectLst/>
                <a:latin typeface="+mn-lt"/>
                <a:ea typeface="+mn-ea"/>
                <a:cs typeface="+mn-cs"/>
              </a:rPr>
              <a:t> against the body mass broken up by sex and skull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 emphasize that for all numerical variables (body mass, head length, and skull size) the relevant titles not only state the variables shown but also the units in which the variables are measured. This is good practice and should be done whenever possible. Categorical variables (such as sex) do not require units.</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Similarly, the legend titles show that point coloring indicates the birds’ sex and point size indicates the birds’ skull size in millimeters.</a:t>
            </a:r>
            <a:endParaRPr lang="en-US"/>
          </a:p>
        </p:txBody>
      </p:sp>
      <p:sp>
        <p:nvSpPr>
          <p:cNvPr id="4" name="Slide Number Placeholder 3"/>
          <p:cNvSpPr>
            <a:spLocks noGrp="1"/>
          </p:cNvSpPr>
          <p:nvPr>
            <p:ph type="sldNum" sz="quarter" idx="10"/>
          </p:nvPr>
        </p:nvSpPr>
        <p:spPr/>
        <p:txBody>
          <a:bodyPr/>
          <a:lstStyle/>
          <a:p>
            <a:fld id="{FBD9E7A0-1E41-A949-9D31-9D4F79E871B4}" type="slidenum">
              <a:rPr lang="en-US" smtClean="0"/>
              <a:t>24</a:t>
            </a:fld>
            <a:endParaRPr lang="en-US"/>
          </a:p>
        </p:txBody>
      </p:sp>
    </p:spTree>
    <p:extLst>
      <p:ext uri="{BB962C8B-B14F-4D97-AF65-F5344CB8AC3E}">
        <p14:creationId xmlns:p14="http://schemas.microsoft.com/office/powerpoint/2010/main" val="3253234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This example plot shows head length of blue jays</a:t>
            </a:r>
            <a:r>
              <a:rPr lang="en-US" sz="1200" b="0" i="0" kern="1200" baseline="0">
                <a:solidFill>
                  <a:schemeClr val="tx1"/>
                </a:solidFill>
                <a:effectLst/>
                <a:latin typeface="+mn-lt"/>
                <a:ea typeface="+mn-ea"/>
                <a:cs typeface="+mn-cs"/>
              </a:rPr>
              <a:t> against the body mass broken up by sex and skull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 emphasize that for all numerical variables (body mass, head length, and skull size) the relevant titles not only state the variables shown but also the units in which the variables are measured. This is good practice and should be done whenever possible. Categorical variables (such as sex) do not require units.</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Similarly, the legend titles show that point coloring indicates the birds’ sex and point size indicates the birds’ skull size in millimeters.</a:t>
            </a:r>
            <a:endParaRPr lang="en-US"/>
          </a:p>
        </p:txBody>
      </p:sp>
      <p:sp>
        <p:nvSpPr>
          <p:cNvPr id="4" name="Slide Number Placeholder 3"/>
          <p:cNvSpPr>
            <a:spLocks noGrp="1"/>
          </p:cNvSpPr>
          <p:nvPr>
            <p:ph type="sldNum" sz="quarter" idx="10"/>
          </p:nvPr>
        </p:nvSpPr>
        <p:spPr/>
        <p:txBody>
          <a:bodyPr/>
          <a:lstStyle/>
          <a:p>
            <a:fld id="{FBD9E7A0-1E41-A949-9D31-9D4F79E871B4}" type="slidenum">
              <a:rPr lang="en-US" smtClean="0"/>
              <a:t>25</a:t>
            </a:fld>
            <a:endParaRPr lang="en-US"/>
          </a:p>
        </p:txBody>
      </p:sp>
    </p:spTree>
    <p:extLst>
      <p:ext uri="{BB962C8B-B14F-4D97-AF65-F5344CB8AC3E}">
        <p14:creationId xmlns:p14="http://schemas.microsoft.com/office/powerpoint/2010/main" val="181311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Dr. John Snow drew when he was interested in stopping the deaths in this neighborhood. Deaths were marked by dots. You were genuinely interested in the cause of the deaths. So Dr. Snow hypothesized that a water pump might be responsible for the deaths. </a:t>
            </a:r>
          </a:p>
          <a:p>
            <a:endParaRPr lang="en-US" dirty="0"/>
          </a:p>
        </p:txBody>
      </p:sp>
      <p:sp>
        <p:nvSpPr>
          <p:cNvPr id="4" name="Slide Number Placeholder 3"/>
          <p:cNvSpPr>
            <a:spLocks noGrp="1"/>
          </p:cNvSpPr>
          <p:nvPr>
            <p:ph type="sldNum" sz="quarter" idx="10"/>
          </p:nvPr>
        </p:nvSpPr>
        <p:spPr/>
        <p:txBody>
          <a:bodyPr/>
          <a:lstStyle/>
          <a:p>
            <a:fld id="{FBD9E7A0-1E41-A949-9D31-9D4F79E871B4}" type="slidenum">
              <a:rPr lang="en-US" smtClean="0"/>
              <a:t>4</a:t>
            </a:fld>
            <a:endParaRPr lang="en-US"/>
          </a:p>
        </p:txBody>
      </p:sp>
    </p:spTree>
    <p:extLst>
      <p:ext uri="{BB962C8B-B14F-4D97-AF65-F5344CB8AC3E}">
        <p14:creationId xmlns:p14="http://schemas.microsoft.com/office/powerpoint/2010/main" val="3894396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thing you check for any figure is the figure title. The job of title is to accurately convey to the reader what the figure is about. And the job of caption is to show what point it makes. However, the figure title may not necessarily appear where you were expecting to see it. </a:t>
            </a:r>
            <a:endParaRPr lang="en-US" dirty="0"/>
          </a:p>
        </p:txBody>
      </p:sp>
      <p:sp>
        <p:nvSpPr>
          <p:cNvPr id="4" name="Slide Number Placeholder 3"/>
          <p:cNvSpPr>
            <a:spLocks noGrp="1"/>
          </p:cNvSpPr>
          <p:nvPr>
            <p:ph type="sldNum" sz="quarter" idx="10"/>
          </p:nvPr>
        </p:nvSpPr>
        <p:spPr/>
        <p:txBody>
          <a:bodyPr/>
          <a:lstStyle/>
          <a:p>
            <a:fld id="{FBD9E7A0-1E41-A949-9D31-9D4F79E871B4}" type="slidenum">
              <a:rPr lang="en-US" smtClean="0"/>
              <a:t>26</a:t>
            </a:fld>
            <a:endParaRPr lang="en-US"/>
          </a:p>
        </p:txBody>
      </p:sp>
    </p:spTree>
    <p:extLst>
      <p:ext uri="{BB962C8B-B14F-4D97-AF65-F5344CB8AC3E}">
        <p14:creationId xmlns:p14="http://schemas.microsoft.com/office/powerpoint/2010/main" val="376885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a:solidFill>
                  <a:schemeClr val="tx1"/>
                </a:solidFill>
                <a:effectLst/>
                <a:latin typeface="+mn-lt"/>
                <a:ea typeface="+mn-ea"/>
                <a:cs typeface="+mn-cs"/>
              </a:rPr>
              <a:t>Through x-axis label, we know that it is from 1970 to 2015. </a:t>
            </a:r>
          </a:p>
          <a:p>
            <a:r>
              <a:rPr lang="en-US" sz="1200" b="0" i="0" kern="1200" baseline="0">
                <a:solidFill>
                  <a:schemeClr val="tx1"/>
                </a:solidFill>
                <a:effectLst/>
                <a:latin typeface="+mn-lt"/>
                <a:ea typeface="+mn-ea"/>
                <a:cs typeface="+mn-cs"/>
              </a:rPr>
              <a:t>The only new information in the title is “in the US”. </a:t>
            </a:r>
          </a:p>
          <a:p>
            <a:r>
              <a:rPr lang="en-US" sz="1200" b="0" i="0" kern="1200" baseline="0">
                <a:solidFill>
                  <a:schemeClr val="tx1"/>
                </a:solidFill>
                <a:effectLst/>
                <a:latin typeface="+mn-lt"/>
                <a:ea typeface="+mn-ea"/>
                <a:cs typeface="+mn-cs"/>
              </a:rPr>
              <a:t>Due to the grammatical reason, I would have </a:t>
            </a:r>
            <a:endParaRPr lang="en-US"/>
          </a:p>
        </p:txBody>
      </p:sp>
      <p:sp>
        <p:nvSpPr>
          <p:cNvPr id="4" name="Slide Number Placeholder 3"/>
          <p:cNvSpPr>
            <a:spLocks noGrp="1"/>
          </p:cNvSpPr>
          <p:nvPr>
            <p:ph type="sldNum" sz="quarter" idx="10"/>
          </p:nvPr>
        </p:nvSpPr>
        <p:spPr/>
        <p:txBody>
          <a:bodyPr/>
          <a:lstStyle/>
          <a:p>
            <a:fld id="{FBD9E7A0-1E41-A949-9D31-9D4F79E871B4}" type="slidenum">
              <a:rPr lang="en-US" smtClean="0"/>
              <a:t>27</a:t>
            </a:fld>
            <a:endParaRPr lang="en-US"/>
          </a:p>
        </p:txBody>
      </p:sp>
    </p:spTree>
    <p:extLst>
      <p:ext uri="{BB962C8B-B14F-4D97-AF65-F5344CB8AC3E}">
        <p14:creationId xmlns:p14="http://schemas.microsoft.com/office/powerpoint/2010/main" val="3376919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a:solidFill>
                  <a:schemeClr val="tx1"/>
                </a:solidFill>
                <a:effectLst/>
                <a:latin typeface="+mn-lt"/>
                <a:ea typeface="+mn-ea"/>
                <a:cs typeface="+mn-cs"/>
              </a:rPr>
              <a:t>From the y-axis label, we know that it is the # of unemployed persons. </a:t>
            </a:r>
          </a:p>
        </p:txBody>
      </p:sp>
      <p:sp>
        <p:nvSpPr>
          <p:cNvPr id="4" name="Slide Number Placeholder 3"/>
          <p:cNvSpPr>
            <a:spLocks noGrp="1"/>
          </p:cNvSpPr>
          <p:nvPr>
            <p:ph type="sldNum" sz="quarter" idx="10"/>
          </p:nvPr>
        </p:nvSpPr>
        <p:spPr/>
        <p:txBody>
          <a:bodyPr/>
          <a:lstStyle/>
          <a:p>
            <a:fld id="{FBD9E7A0-1E41-A949-9D31-9D4F79E871B4}" type="slidenum">
              <a:rPr lang="en-US" smtClean="0"/>
              <a:t>28</a:t>
            </a:fld>
            <a:endParaRPr lang="en-US"/>
          </a:p>
        </p:txBody>
      </p:sp>
    </p:spTree>
    <p:extLst>
      <p:ext uri="{BB962C8B-B14F-4D97-AF65-F5344CB8AC3E}">
        <p14:creationId xmlns:p14="http://schemas.microsoft.com/office/powerpoint/2010/main" val="3156202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Another thing we need to put eyes on is the redundancy in the title.</a:t>
            </a:r>
            <a:r>
              <a:rPr lang="en-US" sz="1200" b="0" i="0" kern="1200" baseline="0">
                <a:solidFill>
                  <a:schemeClr val="tx1"/>
                </a:solidFill>
                <a:effectLst/>
                <a:latin typeface="+mn-lt"/>
                <a:ea typeface="+mn-ea"/>
                <a:cs typeface="+mn-cs"/>
              </a:rPr>
              <a:t> </a:t>
            </a:r>
          </a:p>
          <a:p>
            <a:r>
              <a:rPr lang="en-US" sz="1200" b="0" i="0" kern="1200" baseline="0">
                <a:solidFill>
                  <a:schemeClr val="tx1"/>
                </a:solidFill>
                <a:effectLst/>
                <a:latin typeface="+mn-lt"/>
                <a:ea typeface="+mn-ea"/>
                <a:cs typeface="+mn-cs"/>
              </a:rPr>
              <a:t>Does the title of this figure have redundancy, …?</a:t>
            </a:r>
          </a:p>
        </p:txBody>
      </p:sp>
      <p:sp>
        <p:nvSpPr>
          <p:cNvPr id="4" name="Slide Number Placeholder 3"/>
          <p:cNvSpPr>
            <a:spLocks noGrp="1"/>
          </p:cNvSpPr>
          <p:nvPr>
            <p:ph type="sldNum" sz="quarter" idx="10"/>
          </p:nvPr>
        </p:nvSpPr>
        <p:spPr/>
        <p:txBody>
          <a:bodyPr/>
          <a:lstStyle/>
          <a:p>
            <a:fld id="{FBD9E7A0-1E41-A949-9D31-9D4F79E871B4}" type="slidenum">
              <a:rPr lang="en-US" smtClean="0"/>
              <a:t>29</a:t>
            </a:fld>
            <a:endParaRPr lang="en-US"/>
          </a:p>
        </p:txBody>
      </p:sp>
    </p:spTree>
    <p:extLst>
      <p:ext uri="{BB962C8B-B14F-4D97-AF65-F5344CB8AC3E}">
        <p14:creationId xmlns:p14="http://schemas.microsoft.com/office/powerpoint/2010/main" val="1803152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https://</a:t>
            </a:r>
            <a:r>
              <a:rPr lang="en-US" dirty="0" err="1"/>
              <a:t>www.tableau.com</a:t>
            </a:r>
            <a:r>
              <a:rPr lang="en-US" dirty="0"/>
              <a:t>/learn/articles/best-beautiful-data-visualization-examples</a:t>
            </a:r>
          </a:p>
        </p:txBody>
      </p:sp>
      <p:sp>
        <p:nvSpPr>
          <p:cNvPr id="4" name="Slide Number Placeholder 3"/>
          <p:cNvSpPr>
            <a:spLocks noGrp="1"/>
          </p:cNvSpPr>
          <p:nvPr>
            <p:ph type="sldNum" sz="quarter" idx="5"/>
          </p:nvPr>
        </p:nvSpPr>
        <p:spPr/>
        <p:txBody>
          <a:bodyPr/>
          <a:lstStyle/>
          <a:p>
            <a:fld id="{FBD9E7A0-1E41-A949-9D31-9D4F79E871B4}" type="slidenum">
              <a:rPr lang="en-US" smtClean="0"/>
              <a:t>30</a:t>
            </a:fld>
            <a:endParaRPr lang="en-US"/>
          </a:p>
        </p:txBody>
      </p:sp>
    </p:spTree>
    <p:extLst>
      <p:ext uri="{BB962C8B-B14F-4D97-AF65-F5344CB8AC3E}">
        <p14:creationId xmlns:p14="http://schemas.microsoft.com/office/powerpoint/2010/main" val="2122034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https://medium.com/plotly/maximizing-the-data-ink-ratio-in-dashboards-and-slide-deck-7887f7c1fab</a:t>
            </a:r>
            <a:endParaRPr lang="en-US" dirty="0"/>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referred to by the New York Times as the “Leonardo da Vinci of data,” the work of data visualization expert Edward Tufte has long been an inspiration to </a:t>
            </a:r>
            <a:r>
              <a:rPr lang="en-US" sz="1200" b="0" i="0" kern="1200" dirty="0" err="1">
                <a:solidFill>
                  <a:schemeClr val="tx1"/>
                </a:solidFill>
                <a:effectLst/>
                <a:latin typeface="+mn-lt"/>
                <a:ea typeface="+mn-ea"/>
                <a:cs typeface="+mn-cs"/>
              </a:rPr>
              <a:t>Plotly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One of Tufte’s key principals is that good graphics present their message as simply as possible. To do this, he defined the “</a:t>
            </a:r>
            <a:r>
              <a:rPr lang="en-US" sz="1200" b="1" i="1" kern="1200" dirty="0">
                <a:solidFill>
                  <a:schemeClr val="tx1"/>
                </a:solidFill>
                <a:effectLst/>
                <a:latin typeface="+mn-lt"/>
                <a:ea typeface="+mn-ea"/>
                <a:cs typeface="+mn-cs"/>
              </a:rPr>
              <a:t>data-ink ratio</a:t>
            </a:r>
            <a:r>
              <a:rPr lang="en-US" sz="1200" b="0" i="0" kern="1200" dirty="0">
                <a:solidFill>
                  <a:schemeClr val="tx1"/>
                </a:solidFill>
                <a:effectLst/>
                <a:latin typeface="+mn-lt"/>
                <a:ea typeface="+mn-ea"/>
                <a:cs typeface="+mn-cs"/>
              </a:rPr>
              <a:t>” to turn this ‘so called’ simplicity into more practical ideas.</a:t>
            </a:r>
          </a:p>
          <a:p>
            <a:endParaRPr lang="en-US" dirty="0"/>
          </a:p>
          <a:p>
            <a:r>
              <a:rPr lang="en-US" sz="1200" b="0" i="0" kern="1200" dirty="0">
                <a:solidFill>
                  <a:schemeClr val="tx1"/>
                </a:solidFill>
                <a:effectLst/>
                <a:latin typeface="+mn-lt"/>
                <a:ea typeface="+mn-ea"/>
                <a:cs typeface="+mn-cs"/>
              </a:rPr>
              <a:t>Because the non-erasable portion of a graph is subjective, Tufte follows up his principal of data-ink with the Five Laws of Data-Ink:</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1954879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Especially, let’s say we focus to compare Bacon with the other foods.</a:t>
            </a:r>
          </a:p>
        </p:txBody>
      </p:sp>
      <p:sp>
        <p:nvSpPr>
          <p:cNvPr id="4" name="Slide Number Placeholder 3"/>
          <p:cNvSpPr>
            <a:spLocks noGrp="1"/>
          </p:cNvSpPr>
          <p:nvPr>
            <p:ph type="sldNum" sz="quarter" idx="5"/>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51363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Useless background</a:t>
            </a:r>
          </a:p>
        </p:txBody>
      </p:sp>
      <p:sp>
        <p:nvSpPr>
          <p:cNvPr id="4" name="Slide Number Placeholder 3"/>
          <p:cNvSpPr>
            <a:spLocks noGrp="1"/>
          </p:cNvSpPr>
          <p:nvPr>
            <p:ph type="sldNum" sz="quarter" idx="5"/>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235024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useless background</a:t>
            </a:r>
          </a:p>
        </p:txBody>
      </p:sp>
      <p:sp>
        <p:nvSpPr>
          <p:cNvPr id="4" name="Slide Number Placeholder 3"/>
          <p:cNvSpPr>
            <a:spLocks noGrp="1"/>
          </p:cNvSpPr>
          <p:nvPr>
            <p:ph type="sldNum" sz="quarter" idx="5"/>
          </p:nvPr>
        </p:nvSpPr>
        <p:spPr/>
        <p:txBody>
          <a:bodyPr/>
          <a:lstStyle/>
          <a:p>
            <a:fld id="{4BAF0735-F145-4B9C-9BE5-23AA3F3DE317}" type="slidenum">
              <a:rPr lang="en-US" smtClean="0"/>
              <a:t>35</a:t>
            </a:fld>
            <a:endParaRPr lang="en-US"/>
          </a:p>
        </p:txBody>
      </p:sp>
    </p:spTree>
    <p:extLst>
      <p:ext uri="{BB962C8B-B14F-4D97-AF65-F5344CB8AC3E}">
        <p14:creationId xmlns:p14="http://schemas.microsoft.com/office/powerpoint/2010/main" val="154354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Useless legend</a:t>
            </a:r>
          </a:p>
        </p:txBody>
      </p:sp>
      <p:sp>
        <p:nvSpPr>
          <p:cNvPr id="4" name="Slide Number Placeholder 3"/>
          <p:cNvSpPr>
            <a:spLocks noGrp="1"/>
          </p:cNvSpPr>
          <p:nvPr>
            <p:ph type="sldNum" sz="quarter" idx="5"/>
          </p:nvPr>
        </p:nvSpPr>
        <p:spPr/>
        <p:txBody>
          <a:bodyPr/>
          <a:lstStyle/>
          <a:p>
            <a:fld id="{4BAF0735-F145-4B9C-9BE5-23AA3F3DE317}" type="slidenum">
              <a:rPr lang="en-US" smtClean="0"/>
              <a:t>36</a:t>
            </a:fld>
            <a:endParaRPr lang="en-US"/>
          </a:p>
        </p:txBody>
      </p:sp>
    </p:spTree>
    <p:extLst>
      <p:ext uri="{BB962C8B-B14F-4D97-AF65-F5344CB8AC3E}">
        <p14:creationId xmlns:p14="http://schemas.microsoft.com/office/powerpoint/2010/main" val="262739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discover questions, Dr. John Snow, the drawer of this figure additionally marked the area’s eleven water pumps by cross. Examining the scatter over the surface of the map, Snow observed that cholera occurred almost entirely among those who lived near (and drank from) the Broad Street water pump. He had the handle of the contaminated pump removed, ending the neighborhood epidemic which had taken more than 500 lives. </a:t>
            </a:r>
            <a:endParaRPr lang="en-US" dirty="0"/>
          </a:p>
        </p:txBody>
      </p:sp>
      <p:sp>
        <p:nvSpPr>
          <p:cNvPr id="4" name="Slide Number Placeholder 3"/>
          <p:cNvSpPr>
            <a:spLocks noGrp="1"/>
          </p:cNvSpPr>
          <p:nvPr>
            <p:ph type="sldNum" sz="quarter" idx="10"/>
          </p:nvPr>
        </p:nvSpPr>
        <p:spPr/>
        <p:txBody>
          <a:bodyPr/>
          <a:lstStyle/>
          <a:p>
            <a:fld id="{FBD9E7A0-1E41-A949-9D31-9D4F79E871B4}" type="slidenum">
              <a:rPr lang="en-US" smtClean="0"/>
              <a:t>5</a:t>
            </a:fld>
            <a:endParaRPr lang="en-US"/>
          </a:p>
        </p:txBody>
      </p:sp>
    </p:spTree>
    <p:extLst>
      <p:ext uri="{BB962C8B-B14F-4D97-AF65-F5344CB8AC3E}">
        <p14:creationId xmlns:p14="http://schemas.microsoft.com/office/powerpoint/2010/main" val="1593801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Useless rectangle</a:t>
            </a:r>
          </a:p>
        </p:txBody>
      </p:sp>
      <p:sp>
        <p:nvSpPr>
          <p:cNvPr id="4" name="Slide Number Placeholder 3"/>
          <p:cNvSpPr>
            <a:spLocks noGrp="1"/>
          </p:cNvSpPr>
          <p:nvPr>
            <p:ph type="sldNum" sz="quarter" idx="5"/>
          </p:nvPr>
        </p:nvSpPr>
        <p:spPr/>
        <p:txBody>
          <a:bodyPr/>
          <a:lstStyle/>
          <a:p>
            <a:fld id="{4BAF0735-F145-4B9C-9BE5-23AA3F3DE317}" type="slidenum">
              <a:rPr lang="en-US" smtClean="0"/>
              <a:t>37</a:t>
            </a:fld>
            <a:endParaRPr lang="en-US"/>
          </a:p>
        </p:txBody>
      </p:sp>
    </p:spTree>
    <p:extLst>
      <p:ext uri="{BB962C8B-B14F-4D97-AF65-F5344CB8AC3E}">
        <p14:creationId xmlns:p14="http://schemas.microsoft.com/office/powerpoint/2010/main" val="2224535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heavy outline</a:t>
            </a:r>
          </a:p>
        </p:txBody>
      </p:sp>
      <p:sp>
        <p:nvSpPr>
          <p:cNvPr id="4" name="Slide Number Placeholder 3"/>
          <p:cNvSpPr>
            <a:spLocks noGrp="1"/>
          </p:cNvSpPr>
          <p:nvPr>
            <p:ph type="sldNum" sz="quarter" idx="5"/>
          </p:nvPr>
        </p:nvSpPr>
        <p:spPr/>
        <p:txBody>
          <a:bodyPr/>
          <a:lstStyle/>
          <a:p>
            <a:fld id="{4BAF0735-F145-4B9C-9BE5-23AA3F3DE317}" type="slidenum">
              <a:rPr lang="en-US" smtClean="0"/>
              <a:t>38</a:t>
            </a:fld>
            <a:endParaRPr lang="en-US"/>
          </a:p>
        </p:txBody>
      </p:sp>
    </p:spTree>
    <p:extLst>
      <p:ext uri="{BB962C8B-B14F-4D97-AF65-F5344CB8AC3E}">
        <p14:creationId xmlns:p14="http://schemas.microsoft.com/office/powerpoint/2010/main" val="1328790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color (remember message)</a:t>
            </a:r>
          </a:p>
        </p:txBody>
      </p:sp>
      <p:sp>
        <p:nvSpPr>
          <p:cNvPr id="4" name="Slide Number Placeholder 3"/>
          <p:cNvSpPr>
            <a:spLocks noGrp="1"/>
          </p:cNvSpPr>
          <p:nvPr>
            <p:ph type="sldNum" sz="quarter" idx="5"/>
          </p:nvPr>
        </p:nvSpPr>
        <p:spPr/>
        <p:txBody>
          <a:bodyPr/>
          <a:lstStyle/>
          <a:p>
            <a:fld id="{4BAF0735-F145-4B9C-9BE5-23AA3F3DE317}" type="slidenum">
              <a:rPr lang="en-US" smtClean="0"/>
              <a:t>39</a:t>
            </a:fld>
            <a:endParaRPr lang="en-US"/>
          </a:p>
        </p:txBody>
      </p:sp>
    </p:spTree>
    <p:extLst>
      <p:ext uri="{BB962C8B-B14F-4D97-AF65-F5344CB8AC3E}">
        <p14:creationId xmlns:p14="http://schemas.microsoft.com/office/powerpoint/2010/main" val="4203336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3D effect</a:t>
            </a:r>
          </a:p>
        </p:txBody>
      </p:sp>
      <p:sp>
        <p:nvSpPr>
          <p:cNvPr id="4" name="Slide Number Placeholder 3"/>
          <p:cNvSpPr>
            <a:spLocks noGrp="1"/>
          </p:cNvSpPr>
          <p:nvPr>
            <p:ph type="sldNum" sz="quarter" idx="5"/>
          </p:nvPr>
        </p:nvSpPr>
        <p:spPr/>
        <p:txBody>
          <a:bodyPr/>
          <a:lstStyle/>
          <a:p>
            <a:fld id="{4BAF0735-F145-4B9C-9BE5-23AA3F3DE317}" type="slidenum">
              <a:rPr lang="en-US" smtClean="0"/>
              <a:t>40</a:t>
            </a:fld>
            <a:endParaRPr lang="en-US"/>
          </a:p>
        </p:txBody>
      </p:sp>
    </p:spTree>
    <p:extLst>
      <p:ext uri="{BB962C8B-B14F-4D97-AF65-F5344CB8AC3E}">
        <p14:creationId xmlns:p14="http://schemas.microsoft.com/office/powerpoint/2010/main" val="3472045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shadow</a:t>
            </a:r>
          </a:p>
        </p:txBody>
      </p:sp>
      <p:sp>
        <p:nvSpPr>
          <p:cNvPr id="4" name="Slide Number Placeholder 3"/>
          <p:cNvSpPr>
            <a:spLocks noGrp="1"/>
          </p:cNvSpPr>
          <p:nvPr>
            <p:ph type="sldNum" sz="quarter" idx="5"/>
          </p:nvPr>
        </p:nvSpPr>
        <p:spPr/>
        <p:txBody>
          <a:bodyPr/>
          <a:lstStyle/>
          <a:p>
            <a:fld id="{4BAF0735-F145-4B9C-9BE5-23AA3F3DE317}" type="slidenum">
              <a:rPr lang="en-US" smtClean="0"/>
              <a:t>41</a:t>
            </a:fld>
            <a:endParaRPr lang="en-US"/>
          </a:p>
        </p:txBody>
      </p:sp>
    </p:spTree>
    <p:extLst>
      <p:ext uri="{BB962C8B-B14F-4D97-AF65-F5344CB8AC3E}">
        <p14:creationId xmlns:p14="http://schemas.microsoft.com/office/powerpoint/2010/main" val="101973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bold</a:t>
            </a:r>
          </a:p>
        </p:txBody>
      </p:sp>
      <p:sp>
        <p:nvSpPr>
          <p:cNvPr id="4" name="Slide Number Placeholder 3"/>
          <p:cNvSpPr>
            <a:spLocks noGrp="1"/>
          </p:cNvSpPr>
          <p:nvPr>
            <p:ph type="sldNum" sz="quarter" idx="5"/>
          </p:nvPr>
        </p:nvSpPr>
        <p:spPr/>
        <p:txBody>
          <a:bodyPr/>
          <a:lstStyle/>
          <a:p>
            <a:fld id="{4BAF0735-F145-4B9C-9BE5-23AA3F3DE317}" type="slidenum">
              <a:rPr lang="en-US" smtClean="0"/>
              <a:t>42</a:t>
            </a:fld>
            <a:endParaRPr lang="en-US"/>
          </a:p>
        </p:txBody>
      </p:sp>
    </p:spTree>
    <p:extLst>
      <p:ext uri="{BB962C8B-B14F-4D97-AF65-F5344CB8AC3E}">
        <p14:creationId xmlns:p14="http://schemas.microsoft.com/office/powerpoint/2010/main" val="3795211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Unnecessary bold</a:t>
            </a:r>
          </a:p>
        </p:txBody>
      </p:sp>
      <p:sp>
        <p:nvSpPr>
          <p:cNvPr id="4" name="Slide Number Placeholder 3"/>
          <p:cNvSpPr>
            <a:spLocks noGrp="1"/>
          </p:cNvSpPr>
          <p:nvPr>
            <p:ph type="sldNum" sz="quarter" idx="5"/>
          </p:nvPr>
        </p:nvSpPr>
        <p:spPr/>
        <p:txBody>
          <a:bodyPr/>
          <a:lstStyle/>
          <a:p>
            <a:fld id="{4BAF0735-F145-4B9C-9BE5-23AA3F3DE317}" type="slidenum">
              <a:rPr lang="en-US" smtClean="0"/>
              <a:t>43</a:t>
            </a:fld>
            <a:endParaRPr lang="en-US"/>
          </a:p>
        </p:txBody>
      </p:sp>
    </p:spTree>
    <p:extLst>
      <p:ext uri="{BB962C8B-B14F-4D97-AF65-F5344CB8AC3E}">
        <p14:creationId xmlns:p14="http://schemas.microsoft.com/office/powerpoint/2010/main" val="307635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Unnecessarily heavy horizontal lines</a:t>
            </a:r>
          </a:p>
        </p:txBody>
      </p:sp>
      <p:sp>
        <p:nvSpPr>
          <p:cNvPr id="4" name="Slide Number Placeholder 3"/>
          <p:cNvSpPr>
            <a:spLocks noGrp="1"/>
          </p:cNvSpPr>
          <p:nvPr>
            <p:ph type="sldNum" sz="quarter" idx="5"/>
          </p:nvPr>
        </p:nvSpPr>
        <p:spPr/>
        <p:txBody>
          <a:bodyPr/>
          <a:lstStyle/>
          <a:p>
            <a:fld id="{4BAF0735-F145-4B9C-9BE5-23AA3F3DE317}" type="slidenum">
              <a:rPr lang="en-US" smtClean="0"/>
              <a:t>44</a:t>
            </a:fld>
            <a:endParaRPr lang="en-US"/>
          </a:p>
        </p:txBody>
      </p:sp>
    </p:spTree>
    <p:extLst>
      <p:ext uri="{BB962C8B-B14F-4D97-AF65-F5344CB8AC3E}">
        <p14:creationId xmlns:p14="http://schemas.microsoft.com/office/powerpoint/2010/main" val="1038874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Unnecessarily heavy x-axis</a:t>
            </a:r>
          </a:p>
        </p:txBody>
      </p:sp>
      <p:sp>
        <p:nvSpPr>
          <p:cNvPr id="4" name="Slide Number Placeholder 3"/>
          <p:cNvSpPr>
            <a:spLocks noGrp="1"/>
          </p:cNvSpPr>
          <p:nvPr>
            <p:ph type="sldNum" sz="quarter" idx="5"/>
          </p:nvPr>
        </p:nvSpPr>
        <p:spPr/>
        <p:txBody>
          <a:bodyPr/>
          <a:lstStyle/>
          <a:p>
            <a:fld id="{4BAF0735-F145-4B9C-9BE5-23AA3F3DE317}" type="slidenum">
              <a:rPr lang="en-US" smtClean="0"/>
              <a:t>45</a:t>
            </a:fld>
            <a:endParaRPr lang="en-US"/>
          </a:p>
        </p:txBody>
      </p:sp>
    </p:spTree>
    <p:extLst>
      <p:ext uri="{BB962C8B-B14F-4D97-AF65-F5344CB8AC3E}">
        <p14:creationId xmlns:p14="http://schemas.microsoft.com/office/powerpoint/2010/main" val="2848082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It becomes difficult to read y-axis values. </a:t>
            </a:r>
          </a:p>
        </p:txBody>
      </p:sp>
      <p:sp>
        <p:nvSpPr>
          <p:cNvPr id="4" name="Slide Number Placeholder 3"/>
          <p:cNvSpPr>
            <a:spLocks noGrp="1"/>
          </p:cNvSpPr>
          <p:nvPr>
            <p:ph type="sldNum" sz="quarter" idx="5"/>
          </p:nvPr>
        </p:nvSpPr>
        <p:spPr/>
        <p:txBody>
          <a:bodyPr/>
          <a:lstStyle/>
          <a:p>
            <a:fld id="{4BAF0735-F145-4B9C-9BE5-23AA3F3DE317}" type="slidenum">
              <a:rPr lang="en-US" smtClean="0"/>
              <a:t>46</a:t>
            </a:fld>
            <a:endParaRPr lang="en-US"/>
          </a:p>
        </p:txBody>
      </p:sp>
    </p:spTree>
    <p:extLst>
      <p:ext uri="{BB962C8B-B14F-4D97-AF65-F5344CB8AC3E}">
        <p14:creationId xmlns:p14="http://schemas.microsoft.com/office/powerpoint/2010/main" val="3237366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visualize to find patterns. </a:t>
            </a:r>
          </a:p>
          <a:p>
            <a:r>
              <a:rPr lang="en-US" sz="1200" b="0" i="0" kern="1200" dirty="0">
                <a:solidFill>
                  <a:schemeClr val="tx1"/>
                </a:solidFill>
                <a:effectLst/>
                <a:latin typeface="+mn-lt"/>
                <a:ea typeface="+mn-ea"/>
                <a:cs typeface="+mn-cs"/>
              </a:rPr>
              <a:t>Anscombe’s Quartet comprises four datasets, each containing eleven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pairs. The essential thing to note about these datasets is that they share the same descriptive statistics such as mean, variance, and correlation. Mean of x is 9 and mean of y is 7.50 for each dataset.</a:t>
            </a:r>
          </a:p>
          <a:p>
            <a:r>
              <a:rPr lang="en-US" sz="1200" b="0" i="0" kern="1200" dirty="0">
                <a:solidFill>
                  <a:schemeClr val="tx1"/>
                </a:solidFill>
                <a:effectLst/>
                <a:latin typeface="+mn-lt"/>
                <a:ea typeface="+mn-ea"/>
                <a:cs typeface="+mn-cs"/>
              </a:rPr>
              <a:t>Similarly, variance of x is 9.1 and variance of y is 3.4 for each dataset</a:t>
            </a:r>
          </a:p>
          <a:p>
            <a:r>
              <a:rPr lang="en-US" sz="1200" b="0" i="0" kern="1200" dirty="0">
                <a:solidFill>
                  <a:schemeClr val="tx1"/>
                </a:solidFill>
                <a:effectLst/>
                <a:latin typeface="+mn-lt"/>
                <a:ea typeface="+mn-ea"/>
                <a:cs typeface="+mn-cs"/>
              </a:rPr>
              <a:t>The correlation coefficient (how strong a relationship is between two variables) between x and y is 0.816 for each dataset</a:t>
            </a:r>
          </a:p>
          <a:p>
            <a:r>
              <a:rPr lang="en-US" sz="1200" b="0" i="0" kern="1200" dirty="0">
                <a:solidFill>
                  <a:schemeClr val="tx1"/>
                </a:solidFill>
                <a:effectLst/>
                <a:latin typeface="+mn-lt"/>
                <a:ea typeface="+mn-ea"/>
                <a:cs typeface="+mn-cs"/>
              </a:rPr>
              <a:t>Regression equation for each is Y = 0.5*X + 3.</a:t>
            </a:r>
          </a:p>
        </p:txBody>
      </p:sp>
      <p:sp>
        <p:nvSpPr>
          <p:cNvPr id="4" name="Slide Number Placeholder 3"/>
          <p:cNvSpPr>
            <a:spLocks noGrp="1"/>
          </p:cNvSpPr>
          <p:nvPr>
            <p:ph type="sldNum" sz="quarter" idx="10"/>
          </p:nvPr>
        </p:nvSpPr>
        <p:spPr/>
        <p:txBody>
          <a:bodyPr/>
          <a:lstStyle/>
          <a:p>
            <a:fld id="{FBD9E7A0-1E41-A949-9D31-9D4F79E871B4}" type="slidenum">
              <a:rPr lang="en-US" smtClean="0"/>
              <a:t>6</a:t>
            </a:fld>
            <a:endParaRPr lang="en-US"/>
          </a:p>
        </p:txBody>
      </p:sp>
    </p:spTree>
    <p:extLst>
      <p:ext uri="{BB962C8B-B14F-4D97-AF65-F5344CB8AC3E}">
        <p14:creationId xmlns:p14="http://schemas.microsoft.com/office/powerpoint/2010/main" val="71499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all axes? Again, probably too far</a:t>
            </a:r>
          </a:p>
        </p:txBody>
      </p:sp>
      <p:sp>
        <p:nvSpPr>
          <p:cNvPr id="4" name="Slide Number Placeholder 3"/>
          <p:cNvSpPr>
            <a:spLocks noGrp="1"/>
          </p:cNvSpPr>
          <p:nvPr>
            <p:ph type="sldNum" sz="quarter" idx="5"/>
          </p:nvPr>
        </p:nvSpPr>
        <p:spPr/>
        <p:txBody>
          <a:bodyPr/>
          <a:lstStyle/>
          <a:p>
            <a:fld id="{4BAF0735-F145-4B9C-9BE5-23AA3F3DE317}" type="slidenum">
              <a:rPr lang="en-US" smtClean="0"/>
              <a:t>47</a:t>
            </a:fld>
            <a:endParaRPr lang="en-US"/>
          </a:p>
        </p:txBody>
      </p:sp>
    </p:spTree>
    <p:extLst>
      <p:ext uri="{BB962C8B-B14F-4D97-AF65-F5344CB8AC3E}">
        <p14:creationId xmlns:p14="http://schemas.microsoft.com/office/powerpoint/2010/main" val="3325191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far again</a:t>
            </a:r>
          </a:p>
        </p:txBody>
      </p:sp>
      <p:sp>
        <p:nvSpPr>
          <p:cNvPr id="4" name="Slide Number Placeholder 3"/>
          <p:cNvSpPr>
            <a:spLocks noGrp="1"/>
          </p:cNvSpPr>
          <p:nvPr>
            <p:ph type="sldNum" sz="quarter" idx="5"/>
          </p:nvPr>
        </p:nvSpPr>
        <p:spPr/>
        <p:txBody>
          <a:bodyPr/>
          <a:lstStyle/>
          <a:p>
            <a:fld id="{4BAF0735-F145-4B9C-9BE5-23AA3F3DE317}" type="slidenum">
              <a:rPr lang="en-US" smtClean="0"/>
              <a:t>48</a:t>
            </a:fld>
            <a:endParaRPr lang="en-US"/>
          </a:p>
        </p:txBody>
      </p:sp>
    </p:spTree>
    <p:extLst>
      <p:ext uri="{BB962C8B-B14F-4D97-AF65-F5344CB8AC3E}">
        <p14:creationId xmlns:p14="http://schemas.microsoft.com/office/powerpoint/2010/main" val="4158391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basically show raw data – again, going too far.</a:t>
            </a:r>
          </a:p>
        </p:txBody>
      </p:sp>
      <p:sp>
        <p:nvSpPr>
          <p:cNvPr id="4" name="Slide Number Placeholder 3"/>
          <p:cNvSpPr>
            <a:spLocks noGrp="1"/>
          </p:cNvSpPr>
          <p:nvPr>
            <p:ph type="sldNum" sz="quarter" idx="5"/>
          </p:nvPr>
        </p:nvSpPr>
        <p:spPr/>
        <p:txBody>
          <a:bodyPr/>
          <a:lstStyle/>
          <a:p>
            <a:fld id="{4BAF0735-F145-4B9C-9BE5-23AA3F3DE317}" type="slidenum">
              <a:rPr lang="en-US" smtClean="0"/>
              <a:t>49</a:t>
            </a:fld>
            <a:endParaRPr lang="en-US"/>
          </a:p>
        </p:txBody>
      </p:sp>
    </p:spTree>
    <p:extLst>
      <p:ext uri="{BB962C8B-B14F-4D97-AF65-F5344CB8AC3E}">
        <p14:creationId xmlns:p14="http://schemas.microsoft.com/office/powerpoint/2010/main" val="110773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Chartjunk refers to all the unnecessary or confusing visual elements found in a figure that do not improve the message (in the best case) or add confusion (in the worst case). For example, chartjunk may include the use of too many colors, too many labels, gratuitously colored backgrounds, useless grid lines, etc. (see left part of </a:t>
            </a:r>
            <a:r>
              <a:rPr lang="en-US" sz="1200" b="0" i="0" u="sng" kern="1200">
                <a:solidFill>
                  <a:schemeClr val="tx1"/>
                </a:solidFill>
                <a:effectLst/>
                <a:latin typeface="+mn-lt"/>
                <a:ea typeface="+mn-ea"/>
                <a:cs typeface="+mn-cs"/>
                <a:hlinkClick r:id="rId3"/>
              </a:rPr>
              <a:t>Figure 7</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All the curves cover each other and the different colors do not help to distinguish them. The legend box overlaps part of the graphic, making it impossible to check if there is any interesting information in this area. There are far too many ticks: x labels overlap each other, making them unreadable, and the three-digit precision does not seem to carry any significant information. Finally, the grid does not help because (among other criticisms) it is not aligned with the signal, which can be considered discrete given the small number of sample points.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52</a:t>
            </a:fld>
            <a:endParaRPr lang="en-US"/>
          </a:p>
        </p:txBody>
      </p:sp>
    </p:spTree>
    <p:extLst>
      <p:ext uri="{BB962C8B-B14F-4D97-AF65-F5344CB8AC3E}">
        <p14:creationId xmlns:p14="http://schemas.microsoft.com/office/powerpoint/2010/main" val="68642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On the other hand, the right figure shows seven plots, each of them showing one series, while other series are drawn very lightly behind the main one. Series labels have been put on the left of each plot, avoiding the use of colors and a legend box. The number of x ticks has been reduced to three, and a thin line indicates these three values for all plots. Finally, y ticks have been completely removed and the height of the gray background boxes indicate the [−1,+1] range (this should also be indicated in the figure caption if it were to be used in an article).</a:t>
            </a:r>
          </a:p>
          <a:p>
            <a:r>
              <a:rPr lang="en-US" sz="1200" b="0" i="0" u="sng" kern="1200">
                <a:solidFill>
                  <a:schemeClr val="tx1"/>
                </a:solidFill>
                <a:effectLst/>
                <a:latin typeface="+mn-lt"/>
                <a:ea typeface="+mn-ea"/>
                <a:cs typeface="+mn-cs"/>
                <a:hlinkClick r:id="rId3"/>
              </a:rPr>
              <a:t>https://doi.org/10.1371/journal.pcbi.1003833.g007</a:t>
            </a:r>
            <a:endParaRPr lang="en-US" sz="1200" b="0" i="0" kern="1200">
              <a:solidFill>
                <a:schemeClr val="tx1"/>
              </a:solidFill>
              <a:effectLst/>
              <a:latin typeface="+mn-lt"/>
              <a:ea typeface="+mn-ea"/>
              <a:cs typeface="+mn-cs"/>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However, an element that could be considered chartjunk in one figure can be justified in another. For example, the use of a background color in a regular plot is generally a bad idea because it does not bring useful information. However, in the right part of </a:t>
            </a:r>
            <a:r>
              <a:rPr lang="en-US" sz="1200" b="0" i="0" u="sng" kern="1200">
                <a:solidFill>
                  <a:schemeClr val="tx1"/>
                </a:solidFill>
                <a:effectLst/>
                <a:latin typeface="+mn-lt"/>
                <a:ea typeface="+mn-ea"/>
                <a:cs typeface="+mn-cs"/>
                <a:hlinkClick r:id="rId4"/>
              </a:rPr>
              <a:t>Figure 7</a:t>
            </a:r>
            <a:r>
              <a:rPr lang="en-US" sz="1200" b="0" i="0" kern="1200">
                <a:solidFill>
                  <a:schemeClr val="tx1"/>
                </a:solidFill>
                <a:effectLst/>
                <a:latin typeface="+mn-lt"/>
                <a:ea typeface="+mn-ea"/>
                <a:cs typeface="+mn-cs"/>
              </a:rPr>
              <a:t>, we use a gray background box to indicate the range [−1,+1] as described in the caption. </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53</a:t>
            </a:fld>
            <a:endParaRPr lang="en-US"/>
          </a:p>
        </p:txBody>
      </p:sp>
    </p:spTree>
    <p:extLst>
      <p:ext uri="{BB962C8B-B14F-4D97-AF65-F5344CB8AC3E}">
        <p14:creationId xmlns:p14="http://schemas.microsoft.com/office/powerpoint/2010/main" val="2022244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54</a:t>
            </a:fld>
            <a:endParaRPr lang="en-US"/>
          </a:p>
        </p:txBody>
      </p:sp>
    </p:spTree>
    <p:extLst>
      <p:ext uri="{BB962C8B-B14F-4D97-AF65-F5344CB8AC3E}">
        <p14:creationId xmlns:p14="http://schemas.microsoft.com/office/powerpoint/2010/main" val="356240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55</a:t>
            </a:fld>
            <a:endParaRPr lang="en-US"/>
          </a:p>
        </p:txBody>
      </p:sp>
    </p:spTree>
    <p:extLst>
      <p:ext uri="{BB962C8B-B14F-4D97-AF65-F5344CB8AC3E}">
        <p14:creationId xmlns:p14="http://schemas.microsoft.com/office/powerpoint/2010/main" val="3604514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56</a:t>
            </a:fld>
            <a:endParaRPr lang="en-US"/>
          </a:p>
        </p:txBody>
      </p:sp>
    </p:spTree>
    <p:extLst>
      <p:ext uri="{BB962C8B-B14F-4D97-AF65-F5344CB8AC3E}">
        <p14:creationId xmlns:p14="http://schemas.microsoft.com/office/powerpoint/2010/main" val="1686078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This is the color wheel based on the pigment color classification system.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Colors that are opposite to each other on the color wheel are considered to be complementary colors </a:t>
            </a:r>
          </a:p>
          <a:p>
            <a:r>
              <a:rPr lang="en-US" sz="1200" b="0" i="0" kern="1200">
                <a:solidFill>
                  <a:schemeClr val="tx1"/>
                </a:solidFill>
                <a:effectLst/>
                <a:latin typeface="+mn-lt"/>
                <a:ea typeface="+mn-ea"/>
                <a:cs typeface="+mn-cs"/>
              </a:rPr>
              <a:t>(example: red and green).</a:t>
            </a:r>
          </a:p>
          <a:p>
            <a:r>
              <a:rPr lang="en-US" sz="1200" b="0" i="0" kern="1200">
                <a:solidFill>
                  <a:schemeClr val="tx1"/>
                </a:solidFill>
                <a:effectLst/>
                <a:latin typeface="+mn-lt"/>
                <a:ea typeface="+mn-ea"/>
                <a:cs typeface="+mn-cs"/>
              </a:rPr>
              <a:t>The high contrast of complementary colors creates a vibrant look especially when used at full saturation. </a:t>
            </a:r>
          </a:p>
          <a:p>
            <a:r>
              <a:rPr lang="en-US" sz="1200" b="0" i="0" kern="1200">
                <a:solidFill>
                  <a:schemeClr val="tx1"/>
                </a:solidFill>
                <a:effectLst/>
                <a:latin typeface="+mn-lt"/>
                <a:ea typeface="+mn-ea"/>
                <a:cs typeface="+mn-cs"/>
              </a:rPr>
              <a:t>Complementary colors are tricky to use in large doses, but work well when you want something to stand out.</a:t>
            </a:r>
          </a:p>
          <a:p>
            <a:r>
              <a:rPr lang="en-US" sz="1200" b="0" i="0" kern="1200">
                <a:solidFill>
                  <a:schemeClr val="tx1"/>
                </a:solidFill>
                <a:effectLst/>
                <a:latin typeface="+mn-lt"/>
                <a:ea typeface="+mn-ea"/>
                <a:cs typeface="+mn-cs"/>
              </a:rPr>
              <a:t>Complementary colors are really bad for text.</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57</a:t>
            </a:fld>
            <a:endParaRPr lang="en-US"/>
          </a:p>
        </p:txBody>
      </p:sp>
    </p:spTree>
    <p:extLst>
      <p:ext uri="{BB962C8B-B14F-4D97-AF65-F5344CB8AC3E}">
        <p14:creationId xmlns:p14="http://schemas.microsoft.com/office/powerpoint/2010/main" val="2899052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Analogous color schemes use colors that are next to each other on the color wheel. They usually match well and create serene and comfortable designs.</a:t>
            </a:r>
          </a:p>
          <a:p>
            <a:r>
              <a:rPr lang="en-US" sz="1200" b="0" i="0" kern="1200" dirty="0">
                <a:solidFill>
                  <a:schemeClr val="tx1"/>
                </a:solidFill>
                <a:effectLst/>
                <a:latin typeface="+mn-lt"/>
                <a:ea typeface="+mn-ea"/>
                <a:cs typeface="+mn-cs"/>
              </a:rPr>
              <a:t>Analogous color schemes are often found in nature and are harmonious and pleasing to the eye.</a:t>
            </a:r>
          </a:p>
          <a:p>
            <a:r>
              <a:rPr lang="en-US" sz="1200" b="0" i="0" kern="1200" dirty="0">
                <a:solidFill>
                  <a:schemeClr val="tx1"/>
                </a:solidFill>
                <a:effectLst/>
                <a:latin typeface="+mn-lt"/>
                <a:ea typeface="+mn-ea"/>
                <a:cs typeface="+mn-cs"/>
              </a:rPr>
              <a:t>Make sure you have enough contrast when choosing an analogous color scheme.</a:t>
            </a:r>
          </a:p>
          <a:p>
            <a:r>
              <a:rPr lang="en-US" sz="1200" b="0" i="0" kern="1200" dirty="0">
                <a:solidFill>
                  <a:schemeClr val="tx1"/>
                </a:solidFill>
                <a:effectLst/>
                <a:latin typeface="+mn-lt"/>
                <a:ea typeface="+mn-ea"/>
                <a:cs typeface="+mn-cs"/>
              </a:rPr>
              <a:t>Choose one color to dominate, a second to support. The third color is used (along with black, white or gray) as an accent.</a:t>
            </a:r>
          </a:p>
        </p:txBody>
      </p:sp>
      <p:sp>
        <p:nvSpPr>
          <p:cNvPr id="4" name="Slide Number Placeholder 3"/>
          <p:cNvSpPr>
            <a:spLocks noGrp="1"/>
          </p:cNvSpPr>
          <p:nvPr>
            <p:ph type="sldNum" sz="quarter" idx="10"/>
          </p:nvPr>
        </p:nvSpPr>
        <p:spPr/>
        <p:txBody>
          <a:bodyPr/>
          <a:lstStyle/>
          <a:p>
            <a:fld id="{4BAF0735-F145-4B9C-9BE5-23AA3F3DE317}" type="slidenum">
              <a:rPr lang="en-US" smtClean="0"/>
              <a:t>58</a:t>
            </a:fld>
            <a:endParaRPr lang="en-US"/>
          </a:p>
        </p:txBody>
      </p:sp>
    </p:spTree>
    <p:extLst>
      <p:ext uri="{BB962C8B-B14F-4D97-AF65-F5344CB8AC3E}">
        <p14:creationId xmlns:p14="http://schemas.microsoft.com/office/powerpoint/2010/main" val="822430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visualize to find patterns. </a:t>
            </a:r>
          </a:p>
          <a:p>
            <a:r>
              <a:rPr lang="en-US" sz="1200" b="0" i="0" kern="1200" dirty="0">
                <a:solidFill>
                  <a:schemeClr val="tx1"/>
                </a:solidFill>
                <a:effectLst/>
                <a:latin typeface="+mn-lt"/>
                <a:ea typeface="+mn-ea"/>
                <a:cs typeface="+mn-cs"/>
              </a:rPr>
              <a:t>Anscombe’s Quartet comprises four datasets, each containing eleven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pairs. The essential thing to note about these datasets is that they share the same descriptive statistics such as mean, variance, and correlation. Mean of x is 9 and mean of y is 7.50 for each dataset.</a:t>
            </a:r>
          </a:p>
          <a:p>
            <a:r>
              <a:rPr lang="en-US" sz="1200" b="0" i="0" kern="1200" dirty="0">
                <a:solidFill>
                  <a:schemeClr val="tx1"/>
                </a:solidFill>
                <a:effectLst/>
                <a:latin typeface="+mn-lt"/>
                <a:ea typeface="+mn-ea"/>
                <a:cs typeface="+mn-cs"/>
              </a:rPr>
              <a:t>Similarly, variance of x is 9.1 and variance of y is 3.4 for each dataset</a:t>
            </a:r>
          </a:p>
          <a:p>
            <a:r>
              <a:rPr lang="en-US" sz="1200" b="0" i="0" kern="1200" dirty="0">
                <a:solidFill>
                  <a:schemeClr val="tx1"/>
                </a:solidFill>
                <a:effectLst/>
                <a:latin typeface="+mn-lt"/>
                <a:ea typeface="+mn-ea"/>
                <a:cs typeface="+mn-cs"/>
              </a:rPr>
              <a:t>The correlation coefficient (how strong a relationship is between two variables) between x and y is 0.816 for each dataset</a:t>
            </a:r>
          </a:p>
        </p:txBody>
      </p:sp>
      <p:sp>
        <p:nvSpPr>
          <p:cNvPr id="4" name="Slide Number Placeholder 3"/>
          <p:cNvSpPr>
            <a:spLocks noGrp="1"/>
          </p:cNvSpPr>
          <p:nvPr>
            <p:ph type="sldNum" sz="quarter" idx="10"/>
          </p:nvPr>
        </p:nvSpPr>
        <p:spPr/>
        <p:txBody>
          <a:bodyPr/>
          <a:lstStyle/>
          <a:p>
            <a:fld id="{FBD9E7A0-1E41-A949-9D31-9D4F79E871B4}" type="slidenum">
              <a:rPr lang="en-US" smtClean="0"/>
              <a:t>7</a:t>
            </a:fld>
            <a:endParaRPr lang="en-US"/>
          </a:p>
        </p:txBody>
      </p:sp>
    </p:spTree>
    <p:extLst>
      <p:ext uri="{BB962C8B-B14F-4D97-AF65-F5344CB8AC3E}">
        <p14:creationId xmlns:p14="http://schemas.microsoft.com/office/powerpoint/2010/main" val="1540824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Triad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A triadic color scheme uses colors that are evenly spaced around the color wheel.</a:t>
            </a:r>
          </a:p>
          <a:p>
            <a:r>
              <a:rPr lang="en-US" sz="1200" b="0" i="0" kern="1200">
                <a:solidFill>
                  <a:schemeClr val="tx1"/>
                </a:solidFill>
                <a:effectLst/>
                <a:latin typeface="+mn-lt"/>
                <a:ea typeface="+mn-ea"/>
                <a:cs typeface="+mn-cs"/>
              </a:rPr>
              <a:t>Triadic color harmonies tend to be quite vibrant, even if you use pale or unsaturated versions of your hues.</a:t>
            </a:r>
          </a:p>
          <a:p>
            <a:r>
              <a:rPr lang="en-US" sz="1200" b="0" i="0" kern="1200">
                <a:solidFill>
                  <a:schemeClr val="tx1"/>
                </a:solidFill>
                <a:effectLst/>
                <a:latin typeface="+mn-lt"/>
                <a:ea typeface="+mn-ea"/>
                <a:cs typeface="+mn-cs"/>
              </a:rPr>
              <a:t>To use a triadic harmony successfully, the colors should be carefully balanced - let one color dominate and use the two others for accent.</a:t>
            </a:r>
          </a:p>
        </p:txBody>
      </p:sp>
      <p:sp>
        <p:nvSpPr>
          <p:cNvPr id="4" name="Slide Number Placeholder 3"/>
          <p:cNvSpPr>
            <a:spLocks noGrp="1"/>
          </p:cNvSpPr>
          <p:nvPr>
            <p:ph type="sldNum" sz="quarter" idx="10"/>
          </p:nvPr>
        </p:nvSpPr>
        <p:spPr/>
        <p:txBody>
          <a:bodyPr/>
          <a:lstStyle/>
          <a:p>
            <a:fld id="{4BAF0735-F145-4B9C-9BE5-23AA3F3DE317}" type="slidenum">
              <a:rPr lang="en-US" smtClean="0"/>
              <a:t>59</a:t>
            </a:fld>
            <a:endParaRPr lang="en-US"/>
          </a:p>
        </p:txBody>
      </p:sp>
    </p:spTree>
    <p:extLst>
      <p:ext uri="{BB962C8B-B14F-4D97-AF65-F5344CB8AC3E}">
        <p14:creationId xmlns:p14="http://schemas.microsoft.com/office/powerpoint/2010/main" val="349759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Split-Complementary</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The split-complementary color scheme is a variation of the complementary color scheme. In addition to the base color, it uses the two colors adjacent to its complement.</a:t>
            </a:r>
          </a:p>
          <a:p>
            <a:r>
              <a:rPr lang="en-US" sz="1200" b="0" i="0" kern="1200">
                <a:solidFill>
                  <a:schemeClr val="tx1"/>
                </a:solidFill>
                <a:effectLst/>
                <a:latin typeface="+mn-lt"/>
                <a:ea typeface="+mn-ea"/>
                <a:cs typeface="+mn-cs"/>
              </a:rPr>
              <a:t>This color scheme has the same strong visual contrast as the complementary color scheme, but has less tension.</a:t>
            </a:r>
          </a:p>
          <a:p>
            <a:r>
              <a:rPr lang="en-US" sz="1200" b="0" i="0" kern="1200">
                <a:solidFill>
                  <a:schemeClr val="tx1"/>
                </a:solidFill>
                <a:effectLst/>
                <a:latin typeface="+mn-lt"/>
                <a:ea typeface="+mn-ea"/>
                <a:cs typeface="+mn-cs"/>
              </a:rPr>
              <a:t>The split-complimentary color scheme is often a good choice for beginners, because it is difficult to mess up.</a:t>
            </a:r>
          </a:p>
        </p:txBody>
      </p:sp>
      <p:sp>
        <p:nvSpPr>
          <p:cNvPr id="4" name="Slide Number Placeholder 3"/>
          <p:cNvSpPr>
            <a:spLocks noGrp="1"/>
          </p:cNvSpPr>
          <p:nvPr>
            <p:ph type="sldNum" sz="quarter" idx="10"/>
          </p:nvPr>
        </p:nvSpPr>
        <p:spPr/>
        <p:txBody>
          <a:bodyPr/>
          <a:lstStyle/>
          <a:p>
            <a:fld id="{4BAF0735-F145-4B9C-9BE5-23AA3F3DE317}" type="slidenum">
              <a:rPr lang="en-US" smtClean="0"/>
              <a:t>60</a:t>
            </a:fld>
            <a:endParaRPr lang="en-US"/>
          </a:p>
        </p:txBody>
      </p:sp>
    </p:spTree>
    <p:extLst>
      <p:ext uri="{BB962C8B-B14F-4D97-AF65-F5344CB8AC3E}">
        <p14:creationId xmlns:p14="http://schemas.microsoft.com/office/powerpoint/2010/main" val="3026327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61</a:t>
            </a:fld>
            <a:endParaRPr lang="en-US"/>
          </a:p>
        </p:txBody>
      </p:sp>
    </p:spTree>
    <p:extLst>
      <p:ext uri="{BB962C8B-B14F-4D97-AF65-F5344CB8AC3E}">
        <p14:creationId xmlns:p14="http://schemas.microsoft.com/office/powerpoint/2010/main" val="3581211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Let’s say you choose the right color. </a:t>
            </a:r>
          </a:p>
          <a:p>
            <a:r>
              <a:rPr lang="en-US" sz="1200" b="0" i="0" kern="1200">
                <a:solidFill>
                  <a:schemeClr val="tx1"/>
                </a:solidFill>
                <a:effectLst/>
                <a:latin typeface="+mn-lt"/>
                <a:ea typeface="+mn-ea"/>
                <a:cs typeface="+mn-cs"/>
              </a:rPr>
              <a:t>How do you use colors? </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62</a:t>
            </a:fld>
            <a:endParaRPr lang="en-US"/>
          </a:p>
        </p:txBody>
      </p:sp>
    </p:spTree>
    <p:extLst>
      <p:ext uri="{BB962C8B-B14F-4D97-AF65-F5344CB8AC3E}">
        <p14:creationId xmlns:p14="http://schemas.microsoft.com/office/powerpoint/2010/main" val="2109364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figure, which I got from .., shows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population growth in the east coast cities since 2010, ranging from south side cities to north side. </a:t>
            </a:r>
          </a:p>
          <a:p>
            <a:r>
              <a:rPr lang="en-US" sz="1200" b="0" i="0" kern="1200" dirty="0">
                <a:solidFill>
                  <a:schemeClr val="tx1"/>
                </a:solidFill>
                <a:effectLst/>
                <a:latin typeface="+mn-lt"/>
                <a:ea typeface="+mn-ea"/>
                <a:cs typeface="+mn-cs"/>
              </a:rPr>
              <a:t>This figure</a:t>
            </a:r>
            <a:r>
              <a:rPr lang="en-US" sz="1200" b="0" i="0" kern="1200" baseline="0" dirty="0">
                <a:solidFill>
                  <a:schemeClr val="tx1"/>
                </a:solidFill>
                <a:effectLst/>
                <a:latin typeface="+mn-lt"/>
                <a:ea typeface="+mn-ea"/>
                <a:cs typeface="+mn-cs"/>
              </a:rPr>
              <a:t> conveys one message. </a:t>
            </a:r>
          </a:p>
          <a:p>
            <a:r>
              <a:rPr lang="en-US" sz="1200" b="0" i="0" kern="1200" baseline="0" dirty="0">
                <a:solidFill>
                  <a:schemeClr val="tx1"/>
                </a:solidFill>
                <a:effectLst/>
                <a:latin typeface="+mn-lt"/>
                <a:ea typeface="+mn-ea"/>
                <a:cs typeface="+mn-cs"/>
              </a:rPr>
              <a:t>When you sort the cities in the order of the growth, those in the same regions have experienced similar population growth. </a:t>
            </a:r>
          </a:p>
          <a:p>
            <a:r>
              <a:rPr lang="en-US" sz="1200" b="0" i="0" kern="1200" baseline="0" dirty="0">
                <a:solidFill>
                  <a:schemeClr val="tx1"/>
                </a:solidFill>
                <a:effectLst/>
                <a:latin typeface="+mn-lt"/>
                <a:ea typeface="+mn-ea"/>
                <a:cs typeface="+mn-cs"/>
              </a:rPr>
              <a:t>I think the presenter successfully brought that to our attention. </a:t>
            </a:r>
          </a:p>
          <a:p>
            <a:r>
              <a:rPr lang="en-US" sz="1200" b="0" i="0" kern="1200" baseline="0" dirty="0">
                <a:solidFill>
                  <a:schemeClr val="tx1"/>
                </a:solidFill>
                <a:effectLst/>
                <a:latin typeface="+mn-lt"/>
                <a:ea typeface="+mn-ea"/>
                <a:cs typeface="+mn-cs"/>
              </a:rPr>
              <a:t>I also think the presenter put more focus on the south based on the title. </a:t>
            </a:r>
          </a:p>
          <a:p>
            <a:r>
              <a:rPr lang="en-US" sz="1200" b="0" i="0" kern="1200" baseline="0" dirty="0">
                <a:solidFill>
                  <a:schemeClr val="tx1"/>
                </a:solidFill>
                <a:effectLst/>
                <a:latin typeface="+mn-lt"/>
                <a:ea typeface="+mn-ea"/>
                <a:cs typeface="+mn-cs"/>
              </a:rPr>
              <a:t>Then, let me ask does this figure do a good job highlighting the south?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63</a:t>
            </a:fld>
            <a:endParaRPr lang="en-US"/>
          </a:p>
        </p:txBody>
      </p:sp>
    </p:spTree>
    <p:extLst>
      <p:ext uri="{BB962C8B-B14F-4D97-AF65-F5344CB8AC3E}">
        <p14:creationId xmlns:p14="http://schemas.microsoft.com/office/powerpoint/2010/main" val="2884389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about this, coloring the regions differently? </a:t>
            </a:r>
          </a:p>
          <a:p>
            <a:r>
              <a:rPr lang="en-US" baseline="0" dirty="0"/>
              <a:t>It is better since you already had different groups of states in your mind. </a:t>
            </a:r>
          </a:p>
          <a:p>
            <a:r>
              <a:rPr lang="en-US" baseline="0" dirty="0"/>
              <a:t>And this coloring will help you differentiate the groups. </a:t>
            </a:r>
          </a:p>
          <a:p>
            <a:r>
              <a:rPr lang="en-US" baseline="0" dirty="0"/>
              <a:t>However, do you like these colors?</a:t>
            </a:r>
          </a:p>
          <a:p>
            <a:r>
              <a:rPr lang="en-US" baseline="0" dirty="0"/>
              <a:t>Can you identify which part the presenter wants to highlight even without reading the title?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64</a:t>
            </a:fld>
            <a:endParaRPr lang="en-US"/>
          </a:p>
        </p:txBody>
      </p:sp>
    </p:spTree>
    <p:extLst>
      <p:ext uri="{BB962C8B-B14F-4D97-AF65-F5344CB8AC3E}">
        <p14:creationId xmlns:p14="http://schemas.microsoft.com/office/powerpoint/2010/main" val="4139577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the programing languages</a:t>
            </a:r>
            <a:r>
              <a:rPr lang="en-US" baseline="0" dirty="0"/>
              <a:t> for scientific figures, we don’t need to remember all the colors available. </a:t>
            </a:r>
          </a:p>
          <a:p>
            <a:r>
              <a:rPr lang="en-US" baseline="0" dirty="0"/>
              <a:t>They already put colors on your palette to categorize values. </a:t>
            </a:r>
          </a:p>
          <a:p>
            <a:r>
              <a:rPr lang="en-US" dirty="0"/>
              <a:t>To understand such a palette, we need to understand </a:t>
            </a:r>
            <a:r>
              <a:rPr lang="en-US" baseline="0" dirty="0"/>
              <a:t>the meaning of categorical values. </a:t>
            </a:r>
          </a:p>
          <a:p>
            <a:r>
              <a:rPr lang="en-US" baseline="0" dirty="0"/>
              <a:t>What do we mean. by categorical values? </a:t>
            </a:r>
          </a:p>
          <a:p>
            <a:r>
              <a:rPr lang="en-US" baseline="0" dirty="0"/>
              <a:t>It means that there is no order among the values. </a:t>
            </a:r>
          </a:p>
          <a:p>
            <a:r>
              <a:rPr lang="en-US" baseline="0" dirty="0"/>
              <a:t>Accordingly, colors in these palettes won’t give you any orderings among the colors. </a:t>
            </a:r>
          </a:p>
          <a:p>
            <a:endParaRPr lang="en-US" baseline="0" dirty="0"/>
          </a:p>
          <a:p>
            <a:r>
              <a:rPr lang="en-US" baseline="0" dirty="0"/>
              <a:t>Another thing to remember is that if you use more than 6~7 colors simultaneously, the readers probably wouldn’t be able to remember which color represents what.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65</a:t>
            </a:fld>
            <a:endParaRPr lang="en-US"/>
          </a:p>
        </p:txBody>
      </p:sp>
    </p:spTree>
    <p:extLst>
      <p:ext uri="{BB962C8B-B14F-4D97-AF65-F5344CB8AC3E}">
        <p14:creationId xmlns:p14="http://schemas.microsoft.com/office/powerpoint/2010/main" val="1207525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other hand, we can also</a:t>
            </a:r>
            <a:r>
              <a:rPr lang="en-US" sz="1200" b="0" i="0" kern="1200" baseline="0" dirty="0">
                <a:solidFill>
                  <a:schemeClr val="tx1"/>
                </a:solidFill>
                <a:effectLst/>
                <a:latin typeface="+mn-lt"/>
                <a:ea typeface="+mn-ea"/>
                <a:cs typeface="+mn-cs"/>
              </a:rPr>
              <a:t> use colors to indicate ordinal values.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that purpose,</a:t>
            </a:r>
            <a:r>
              <a:rPr lang="en-US" sz="1200" b="0" i="0" kern="1200" baseline="0" dirty="0">
                <a:solidFill>
                  <a:schemeClr val="tx1"/>
                </a:solidFill>
                <a:effectLst/>
                <a:latin typeface="+mn-lt"/>
                <a:ea typeface="+mn-ea"/>
                <a:cs typeface="+mn-cs"/>
              </a:rPr>
              <a:t> we need </a:t>
            </a:r>
            <a:r>
              <a:rPr lang="en-US" sz="1200" b="0" i="0" kern="1200" dirty="0">
                <a:solidFill>
                  <a:schemeClr val="tx1"/>
                </a:solidFill>
                <a:effectLst/>
                <a:latin typeface="+mn-lt"/>
                <a:ea typeface="+mn-ea"/>
                <a:cs typeface="+mn-cs"/>
              </a:rPr>
              <a:t>a sequence of colors that clearly indicate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which values are larger or smaller than which other ones and (ii) how distant two specific values are from each other. The second point implies that the color scale needs to be perceived to vary uniformly across its entire range.</a:t>
            </a:r>
          </a:p>
          <a:p>
            <a:r>
              <a:rPr lang="en-US" sz="1200" b="0" i="0" kern="1200" dirty="0">
                <a:solidFill>
                  <a:schemeClr val="tx1"/>
                </a:solidFill>
                <a:effectLst/>
                <a:latin typeface="+mn-lt"/>
                <a:ea typeface="+mn-ea"/>
                <a:cs typeface="+mn-cs"/>
              </a:rPr>
              <a:t>This is median annual earnings by metropolitan area in the US. With this color scheme, it is clear that light blueish</a:t>
            </a:r>
            <a:r>
              <a:rPr lang="en-US" sz="1200" b="0" i="0" kern="1200" baseline="0" dirty="0">
                <a:solidFill>
                  <a:schemeClr val="tx1"/>
                </a:solidFill>
                <a:effectLst/>
                <a:latin typeface="+mn-lt"/>
                <a:ea typeface="+mn-ea"/>
                <a:cs typeface="+mn-cs"/>
              </a:rPr>
              <a:t> areas are lowest and these darkest area are highest. And you can place all the other areas in the middle by the colors.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66</a:t>
            </a:fld>
            <a:endParaRPr lang="en-US"/>
          </a:p>
        </p:txBody>
      </p:sp>
    </p:spTree>
    <p:extLst>
      <p:ext uri="{BB962C8B-B14F-4D97-AF65-F5344CB8AC3E}">
        <p14:creationId xmlns:p14="http://schemas.microsoft.com/office/powerpoint/2010/main" val="10404273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similar type of figure showing death</a:t>
            </a:r>
            <a:r>
              <a:rPr lang="en-US" baseline="0"/>
              <a:t> rates</a:t>
            </a:r>
            <a:r>
              <a:rPr lang="en-US"/>
              <a:t> of white males. </a:t>
            </a:r>
          </a:p>
          <a:p>
            <a:r>
              <a:rPr lang="en-US"/>
              <a:t>However, this is not as easy to understand as the other one. </a:t>
            </a:r>
          </a:p>
          <a:p>
            <a:r>
              <a:rPr lang="en-US"/>
              <a:t>Why?</a:t>
            </a:r>
          </a:p>
        </p:txBody>
      </p:sp>
      <p:sp>
        <p:nvSpPr>
          <p:cNvPr id="4" name="Slide Number Placeholder 3"/>
          <p:cNvSpPr>
            <a:spLocks noGrp="1"/>
          </p:cNvSpPr>
          <p:nvPr>
            <p:ph type="sldNum" sz="quarter" idx="10"/>
          </p:nvPr>
        </p:nvSpPr>
        <p:spPr/>
        <p:txBody>
          <a:bodyPr/>
          <a:lstStyle/>
          <a:p>
            <a:fld id="{4BAF0735-F145-4B9C-9BE5-23AA3F3DE317}" type="slidenum">
              <a:rPr lang="en-US" smtClean="0"/>
              <a:t>67</a:t>
            </a:fld>
            <a:endParaRPr lang="en-US"/>
          </a:p>
        </p:txBody>
      </p:sp>
    </p:spTree>
    <p:extLst>
      <p:ext uri="{BB962C8B-B14F-4D97-AF65-F5344CB8AC3E}">
        <p14:creationId xmlns:p14="http://schemas.microsoft.com/office/powerpoint/2010/main" val="3133381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one? This meets the previous slides’ requirements.</a:t>
            </a:r>
          </a:p>
          <a:p>
            <a:r>
              <a:rPr lang="en-US" dirty="0"/>
              <a:t>This plot shows nationwide</a:t>
            </a:r>
            <a:r>
              <a:rPr lang="en-US" baseline="0" dirty="0"/>
              <a:t> </a:t>
            </a:r>
            <a:r>
              <a:rPr lang="en-US" dirty="0"/>
              <a:t>temperature of July 25 of 2010.</a:t>
            </a:r>
            <a:r>
              <a:rPr lang="en-US" baseline="0" dirty="0"/>
              <a:t> </a:t>
            </a:r>
          </a:p>
          <a:p>
            <a:r>
              <a:rPr lang="en-US" baseline="0" dirty="0"/>
              <a:t>We can </a:t>
            </a:r>
            <a:r>
              <a:rPr lang="en-US" baseline="0" dirty="0" err="1"/>
              <a:t>kinda</a:t>
            </a:r>
            <a:r>
              <a:rPr lang="en-US" baseline="0" dirty="0"/>
              <a:t> see where it’s hotter and colder….</a:t>
            </a:r>
          </a:p>
          <a:p>
            <a:r>
              <a:rPr lang="en-US" baseline="0" dirty="0"/>
              <a:t>However, I don’t think this figure makes a good use of the current color scale.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68</a:t>
            </a:fld>
            <a:endParaRPr lang="en-US"/>
          </a:p>
        </p:txBody>
      </p:sp>
    </p:spTree>
    <p:extLst>
      <p:ext uri="{BB962C8B-B14F-4D97-AF65-F5344CB8AC3E}">
        <p14:creationId xmlns:p14="http://schemas.microsoft.com/office/powerpoint/2010/main" val="413420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D9E7A0-1E41-A949-9D31-9D4F79E871B4}" type="slidenum">
              <a:rPr lang="en-US" smtClean="0"/>
              <a:t>8</a:t>
            </a:fld>
            <a:endParaRPr lang="en-US"/>
          </a:p>
        </p:txBody>
      </p:sp>
    </p:spTree>
    <p:extLst>
      <p:ext uri="{BB962C8B-B14F-4D97-AF65-F5344CB8AC3E}">
        <p14:creationId xmlns:p14="http://schemas.microsoft.com/office/powerpoint/2010/main" val="1028604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instead of</a:t>
            </a:r>
            <a:r>
              <a:rPr lang="en-US" baseline="0" dirty="0"/>
              <a:t> remembering all the colors to use, we can simply use palettes designed for our purpose. </a:t>
            </a:r>
          </a:p>
          <a:p>
            <a:r>
              <a:rPr lang="en-US" baseline="0" dirty="0"/>
              <a:t>Order among the colors in the palette is rather clear.</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69</a:t>
            </a:fld>
            <a:endParaRPr lang="en-US"/>
          </a:p>
        </p:txBody>
      </p:sp>
    </p:spTree>
    <p:extLst>
      <p:ext uri="{BB962C8B-B14F-4D97-AF65-F5344CB8AC3E}">
        <p14:creationId xmlns:p14="http://schemas.microsoft.com/office/powerpoint/2010/main" val="805818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times, we may want</a:t>
            </a:r>
            <a:r>
              <a:rPr lang="en-US" baseline="0" dirty="0"/>
              <a:t> to represent values with the directionality. </a:t>
            </a:r>
          </a:p>
          <a:p>
            <a:r>
              <a:rPr lang="en-US" baseline="0" dirty="0"/>
              <a:t>This figure is called heatmap. </a:t>
            </a:r>
          </a:p>
          <a:p>
            <a:r>
              <a:rPr lang="en-US" baseline="0" dirty="0"/>
              <a:t>We will discuss this later in detail. </a:t>
            </a:r>
          </a:p>
          <a:p>
            <a:r>
              <a:rPr lang="en-US" baseline="0" dirty="0"/>
              <a:t>Basically, each row represents gene expression change across conditions. </a:t>
            </a:r>
          </a:p>
          <a:p>
            <a:r>
              <a:rPr lang="en-US" baseline="0" dirty="0"/>
              <a:t>0 means this gene expression stays the same as control, plus and minus means that it increases and decreases respectively. </a:t>
            </a:r>
          </a:p>
          <a:p>
            <a:r>
              <a:rPr lang="en-US" baseline="0" dirty="0"/>
              <a:t>In this example, the presenter probably wanted to say that there are positive and negative values in each direction with some degree.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70</a:t>
            </a:fld>
            <a:endParaRPr lang="en-US"/>
          </a:p>
        </p:txBody>
      </p:sp>
    </p:spTree>
    <p:extLst>
      <p:ext uri="{BB962C8B-B14F-4D97-AF65-F5344CB8AC3E}">
        <p14:creationId xmlns:p14="http://schemas.microsoft.com/office/powerpoint/2010/main" val="1864002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71</a:t>
            </a:fld>
            <a:endParaRPr lang="en-US"/>
          </a:p>
        </p:txBody>
      </p:sp>
    </p:spTree>
    <p:extLst>
      <p:ext uri="{BB962C8B-B14F-4D97-AF65-F5344CB8AC3E}">
        <p14:creationId xmlns:p14="http://schemas.microsoft.com/office/powerpoint/2010/main" val="3027897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a:t>
            </a:r>
            <a:r>
              <a:rPr lang="en-US" baseline="0" dirty="0"/>
              <a:t> we use colors to highlight. </a:t>
            </a:r>
          </a:p>
          <a:p>
            <a:r>
              <a:rPr lang="en-US" baseline="0" dirty="0"/>
              <a:t>This is our figure for Anscombe’s quarter group 2. </a:t>
            </a:r>
          </a:p>
          <a:p>
            <a:r>
              <a:rPr lang="en-US" baseline="0" dirty="0"/>
              <a:t>And let’s say I want to highlight the rightmost 3 points. </a:t>
            </a:r>
          </a:p>
          <a:p>
            <a:r>
              <a:rPr lang="en-US" baseline="0" dirty="0"/>
              <a:t>So, given this default figure, I highlight them in red. </a:t>
            </a:r>
          </a:p>
          <a:p>
            <a:r>
              <a:rPr lang="en-US" dirty="0"/>
              <a:t>This is not</a:t>
            </a:r>
            <a:r>
              <a:rPr lang="en-US" baseline="0" dirty="0"/>
              <a:t> an effective use of colors - why? </a:t>
            </a:r>
          </a:p>
          <a:p>
            <a:r>
              <a:rPr lang="en-US" baseline="0" dirty="0"/>
              <a:t>Because blue competes with read for attention. So the viewer wouldn’t be clear on which color I want to highlight. </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72</a:t>
            </a:fld>
            <a:endParaRPr lang="en-US"/>
          </a:p>
        </p:txBody>
      </p:sp>
    </p:spTree>
    <p:extLst>
      <p:ext uri="{BB962C8B-B14F-4D97-AF65-F5344CB8AC3E}">
        <p14:creationId xmlns:p14="http://schemas.microsoft.com/office/powerpoint/2010/main" val="1584871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73</a:t>
            </a:fld>
            <a:endParaRPr lang="en-US"/>
          </a:p>
        </p:txBody>
      </p:sp>
    </p:spTree>
    <p:extLst>
      <p:ext uri="{BB962C8B-B14F-4D97-AF65-F5344CB8AC3E}">
        <p14:creationId xmlns:p14="http://schemas.microsoft.com/office/powerpoint/2010/main" val="3011972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about this, coloring the regions differently? </a:t>
            </a:r>
          </a:p>
          <a:p>
            <a:r>
              <a:rPr lang="en-US" baseline="0" dirty="0"/>
              <a:t>It is better since you already had different groups of cities in your mind. </a:t>
            </a:r>
          </a:p>
          <a:p>
            <a:r>
              <a:rPr lang="en-US" baseline="0" dirty="0"/>
              <a:t>And this coloring will help you differentiate the groups. </a:t>
            </a:r>
          </a:p>
          <a:p>
            <a:r>
              <a:rPr lang="en-US" baseline="0" dirty="0"/>
              <a:t>However, do you like these colors?</a:t>
            </a:r>
          </a:p>
          <a:p>
            <a:r>
              <a:rPr lang="en-US" baseline="0" dirty="0"/>
              <a:t>Can you identify which part the presenter wants to highlight even without reading the title?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74</a:t>
            </a:fld>
            <a:endParaRPr lang="en-US"/>
          </a:p>
        </p:txBody>
      </p:sp>
    </p:spTree>
    <p:extLst>
      <p:ext uri="{BB962C8B-B14F-4D97-AF65-F5344CB8AC3E}">
        <p14:creationId xmlns:p14="http://schemas.microsoft.com/office/powerpoint/2010/main" val="703183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If the presenter’s </a:t>
            </a:r>
            <a:r>
              <a:rPr lang="en-US" sz="1200" b="0" i="0" kern="1200" baseline="0">
                <a:solidFill>
                  <a:schemeClr val="tx1"/>
                </a:solidFill>
                <a:effectLst/>
                <a:latin typeface="+mn-lt"/>
                <a:ea typeface="+mn-ea"/>
                <a:cs typeface="+mn-cs"/>
              </a:rPr>
              <a:t>intention was solely the South, I think this can work. </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75</a:t>
            </a:fld>
            <a:endParaRPr lang="en-US"/>
          </a:p>
        </p:txBody>
      </p:sp>
    </p:spTree>
    <p:extLst>
      <p:ext uri="{BB962C8B-B14F-4D97-AF65-F5344CB8AC3E}">
        <p14:creationId xmlns:p14="http://schemas.microsoft.com/office/powerpoint/2010/main" val="439351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And if the presenter’s </a:t>
            </a:r>
            <a:r>
              <a:rPr lang="en-US" sz="1200" b="0" i="0" kern="1200" baseline="0">
                <a:solidFill>
                  <a:schemeClr val="tx1"/>
                </a:solidFill>
                <a:effectLst/>
                <a:latin typeface="+mn-lt"/>
                <a:ea typeface="+mn-ea"/>
                <a:cs typeface="+mn-cs"/>
              </a:rPr>
              <a:t>intention was anything but the North, I think this can work. </a:t>
            </a:r>
          </a:p>
          <a:p>
            <a:r>
              <a:rPr lang="en-US" sz="1200" b="0" i="0" kern="1200" baseline="0">
                <a:solidFill>
                  <a:schemeClr val="tx1"/>
                </a:solidFill>
                <a:effectLst/>
                <a:latin typeface="+mn-lt"/>
                <a:ea typeface="+mn-ea"/>
                <a:cs typeface="+mn-cs"/>
              </a:rPr>
              <a:t>As you can see, we use colors to indicate which data are of interest. </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76</a:t>
            </a:fld>
            <a:endParaRPr lang="en-US"/>
          </a:p>
        </p:txBody>
      </p:sp>
    </p:spTree>
    <p:extLst>
      <p:ext uri="{BB962C8B-B14F-4D97-AF65-F5344CB8AC3E}">
        <p14:creationId xmlns:p14="http://schemas.microsoft.com/office/powerpoint/2010/main" val="1076546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Of these three, sequential scales will generally not cause any problems for people with color-vision deficiency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since </a:t>
            </a:r>
            <a:r>
              <a:rPr lang="en-US" sz="1200" b="1" i="0" kern="1200" dirty="0">
                <a:solidFill>
                  <a:schemeClr val="tx1"/>
                </a:solidFill>
                <a:effectLst/>
                <a:latin typeface="+mn-lt"/>
                <a:ea typeface="+mn-ea"/>
                <a:cs typeface="+mn-cs"/>
              </a:rPr>
              <a:t>a properly designed sequential scale should present a continuous gradient from dark to light colors</a:t>
            </a:r>
            <a:r>
              <a:rPr lang="en-US" sz="1200" b="0" i="0" kern="1200" dirty="0">
                <a:solidFill>
                  <a:schemeClr val="tx1"/>
                </a:solidFill>
                <a:effectLst/>
                <a:latin typeface="+mn-lt"/>
                <a:ea typeface="+mn-ea"/>
                <a:cs typeface="+mn-cs"/>
              </a:rPr>
              <a:t>. Figure </a:t>
            </a:r>
            <a:r>
              <a:rPr lang="en-US" sz="1200" b="0" i="0" u="none" strike="noStrike" kern="1200" dirty="0">
                <a:solidFill>
                  <a:schemeClr val="tx1"/>
                </a:solidFill>
                <a:effectLst/>
                <a:latin typeface="+mn-lt"/>
                <a:ea typeface="+mn-ea"/>
                <a:cs typeface="+mn-cs"/>
                <a:hlinkClick r:id="rId3"/>
              </a:rPr>
              <a:t>19.6</a:t>
            </a:r>
            <a:r>
              <a:rPr lang="en-US" sz="1200" b="0" i="0" kern="1200" dirty="0">
                <a:solidFill>
                  <a:schemeClr val="tx1"/>
                </a:solidFill>
                <a:effectLst/>
                <a:latin typeface="+mn-lt"/>
                <a:ea typeface="+mn-ea"/>
                <a:cs typeface="+mn-cs"/>
              </a:rPr>
              <a:t> shows the Heat scale from Figure </a:t>
            </a:r>
            <a:r>
              <a:rPr lang="en-US" sz="1200" b="0" i="0" u="none" strike="noStrike" kern="1200" dirty="0">
                <a:solidFill>
                  <a:schemeClr val="tx1"/>
                </a:solidFill>
                <a:effectLst/>
                <a:latin typeface="+mn-lt"/>
                <a:ea typeface="+mn-ea"/>
                <a:cs typeface="+mn-cs"/>
                <a:hlinkClick r:id="rId4"/>
              </a:rPr>
              <a:t>4.3</a:t>
            </a:r>
            <a:r>
              <a:rPr lang="en-US" sz="1200" b="0" i="0" kern="1200" dirty="0">
                <a:solidFill>
                  <a:schemeClr val="tx1"/>
                </a:solidFill>
                <a:effectLst/>
                <a:latin typeface="+mn-lt"/>
                <a:ea typeface="+mn-ea"/>
                <a:cs typeface="+mn-cs"/>
              </a:rPr>
              <a:t> in simulated versions of deuteranomaly, protanomaly, and tritanomaly. While none of these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-simulated scales look like the original, they all present a clear gradient from dark to light and they all work well to convey the magnitude of a data value.</a:t>
            </a:r>
          </a:p>
          <a:p>
            <a:endParaRPr lang="en-US" dirty="0"/>
          </a:p>
          <a:p>
            <a:r>
              <a:rPr lang="en-US" dirty="0"/>
              <a:t>“</a:t>
            </a:r>
            <a:r>
              <a:rPr lang="en-US" sz="1200" b="0" i="0" kern="1200" dirty="0">
                <a:solidFill>
                  <a:schemeClr val="tx1"/>
                </a:solidFill>
                <a:effectLst/>
                <a:latin typeface="+mn-lt"/>
                <a:ea typeface="+mn-ea"/>
                <a:cs typeface="+mn-cs"/>
              </a:rPr>
              <a:t>Figure 19.6: Color-vision deficiency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simulation of the sequential color scale Heat, which runs from dark red to light yellow. From left to right and top to bottom, we see the original scale and the scale as seen under deuteranomaly, protanomaly, and tritanomaly simulations. Even though the specific colors look different under the three types of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in each case we can see a clear gradient from dark to light. Therefore, this color scale is safe to use for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a:t>
            </a:r>
            <a:r>
              <a:rPr lang="en-US" dirty="0"/>
              <a:t>”</a:t>
            </a:r>
          </a:p>
        </p:txBody>
      </p:sp>
      <p:sp>
        <p:nvSpPr>
          <p:cNvPr id="4" name="Slide Number Placeholder 3"/>
          <p:cNvSpPr>
            <a:spLocks noGrp="1"/>
          </p:cNvSpPr>
          <p:nvPr>
            <p:ph type="sldNum" sz="quarter" idx="10"/>
          </p:nvPr>
        </p:nvSpPr>
        <p:spPr/>
        <p:txBody>
          <a:bodyPr/>
          <a:lstStyle/>
          <a:p>
            <a:fld id="{4BAF0735-F145-4B9C-9BE5-23AA3F3DE317}" type="slidenum">
              <a:rPr lang="en-US" smtClean="0"/>
              <a:t>77</a:t>
            </a:fld>
            <a:endParaRPr lang="en-US"/>
          </a:p>
        </p:txBody>
      </p:sp>
    </p:spTree>
    <p:extLst>
      <p:ext uri="{BB962C8B-B14F-4D97-AF65-F5344CB8AC3E}">
        <p14:creationId xmlns:p14="http://schemas.microsoft.com/office/powerpoint/2010/main" val="6240863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Things become more complicated for diverging scales, because popular color contrasts can become indistinguishable under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In particular, the colors red and green provide about the strongest contrast for people with normal color vision but become nearly indistinguishable for </a:t>
            </a:r>
            <a:r>
              <a:rPr lang="en-US" sz="1200" b="0" i="0" kern="1200" dirty="0" err="1">
                <a:solidFill>
                  <a:schemeClr val="tx1"/>
                </a:solidFill>
                <a:effectLst/>
                <a:latin typeface="+mn-lt"/>
                <a:ea typeface="+mn-ea"/>
                <a:cs typeface="+mn-cs"/>
              </a:rPr>
              <a:t>deutans</a:t>
            </a:r>
            <a:r>
              <a:rPr lang="en-US" sz="1200" b="0" i="0" kern="1200" dirty="0">
                <a:solidFill>
                  <a:schemeClr val="tx1"/>
                </a:solidFill>
                <a:effectLst/>
                <a:latin typeface="+mn-lt"/>
                <a:ea typeface="+mn-ea"/>
                <a:cs typeface="+mn-cs"/>
              </a:rPr>
              <a:t> (people with deuteranomaly) or </a:t>
            </a:r>
            <a:r>
              <a:rPr lang="en-US" sz="1200" b="0" i="0" kern="1200" dirty="0" err="1">
                <a:solidFill>
                  <a:schemeClr val="tx1"/>
                </a:solidFill>
                <a:effectLst/>
                <a:latin typeface="+mn-lt"/>
                <a:ea typeface="+mn-ea"/>
                <a:cs typeface="+mn-cs"/>
              </a:rPr>
              <a:t>protans</a:t>
            </a:r>
            <a:r>
              <a:rPr lang="en-US" sz="1200" b="0" i="0" kern="1200" dirty="0">
                <a:solidFill>
                  <a:schemeClr val="tx1"/>
                </a:solidFill>
                <a:effectLst/>
                <a:latin typeface="+mn-lt"/>
                <a:ea typeface="+mn-ea"/>
                <a:cs typeface="+mn-cs"/>
              </a:rPr>
              <a:t> (people with protanomaly) (Figure </a:t>
            </a:r>
            <a:r>
              <a:rPr lang="en-US" sz="1200" b="0" i="0" u="none" strike="noStrike" kern="1200" dirty="0">
                <a:solidFill>
                  <a:schemeClr val="tx1"/>
                </a:solidFill>
                <a:effectLst/>
                <a:latin typeface="+mn-lt"/>
                <a:ea typeface="+mn-ea"/>
                <a:cs typeface="+mn-cs"/>
                <a:hlinkClick r:id="rId3"/>
              </a:rPr>
              <a:t>19.7</a:t>
            </a:r>
            <a:r>
              <a:rPr lang="en-US" sz="1200" b="0" i="0" kern="1200" dirty="0">
                <a:solidFill>
                  <a:schemeClr val="tx1"/>
                </a:solidFill>
                <a:effectLst/>
                <a:latin typeface="+mn-lt"/>
                <a:ea typeface="+mn-ea"/>
                <a:cs typeface="+mn-cs"/>
              </a:rPr>
              <a:t>). Similarly, blue-green contrasts are visible for </a:t>
            </a:r>
            <a:r>
              <a:rPr lang="en-US" sz="1200" b="0" i="0" kern="1200" dirty="0" err="1">
                <a:solidFill>
                  <a:schemeClr val="tx1"/>
                </a:solidFill>
                <a:effectLst/>
                <a:latin typeface="+mn-lt"/>
                <a:ea typeface="+mn-ea"/>
                <a:cs typeface="+mn-cs"/>
              </a:rPr>
              <a:t>deutans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protans</a:t>
            </a:r>
            <a:r>
              <a:rPr lang="en-US" sz="1200" b="0" i="0" kern="1200" dirty="0">
                <a:solidFill>
                  <a:schemeClr val="tx1"/>
                </a:solidFill>
                <a:effectLst/>
                <a:latin typeface="+mn-lt"/>
                <a:ea typeface="+mn-ea"/>
                <a:cs typeface="+mn-cs"/>
              </a:rPr>
              <a:t> but become indistinguishable for </a:t>
            </a:r>
            <a:r>
              <a:rPr lang="en-US" sz="1200" b="0" i="0" kern="1200" dirty="0" err="1">
                <a:solidFill>
                  <a:schemeClr val="tx1"/>
                </a:solidFill>
                <a:effectLst/>
                <a:latin typeface="+mn-lt"/>
                <a:ea typeface="+mn-ea"/>
                <a:cs typeface="+mn-cs"/>
              </a:rPr>
              <a:t>tritans</a:t>
            </a:r>
            <a:r>
              <a:rPr lang="en-US" sz="1200" b="0" i="0" kern="1200" dirty="0">
                <a:solidFill>
                  <a:schemeClr val="tx1"/>
                </a:solidFill>
                <a:effectLst/>
                <a:latin typeface="+mn-lt"/>
                <a:ea typeface="+mn-ea"/>
                <a:cs typeface="+mn-cs"/>
              </a:rPr>
              <a:t> (people with tritanomaly) (Figure </a:t>
            </a:r>
            <a:r>
              <a:rPr lang="en-US" sz="1200" b="0" i="0" u="none" strike="noStrike" kern="1200" dirty="0">
                <a:solidFill>
                  <a:schemeClr val="tx1"/>
                </a:solidFill>
                <a:effectLst/>
                <a:latin typeface="+mn-lt"/>
                <a:ea typeface="+mn-ea"/>
                <a:cs typeface="+mn-cs"/>
                <a:hlinkClick r:id="rId4"/>
              </a:rPr>
              <a:t>19.8</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78</a:t>
            </a:fld>
            <a:endParaRPr lang="en-US"/>
          </a:p>
        </p:txBody>
      </p:sp>
    </p:spTree>
    <p:extLst>
      <p:ext uri="{BB962C8B-B14F-4D97-AF65-F5344CB8AC3E}">
        <p14:creationId xmlns:p14="http://schemas.microsoft.com/office/powerpoint/2010/main" val="81619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Data science consists of multiple steps, with different purposes for visualization at different steps.</a:t>
            </a:r>
          </a:p>
          <a:p>
            <a:r>
              <a:rPr lang="en-US" baseline="0" dirty="0"/>
              <a:t>Data scientists usually get data, enhance (the signal of ) the data, analyze the data, and present the data.</a:t>
            </a:r>
          </a:p>
        </p:txBody>
      </p:sp>
      <p:sp>
        <p:nvSpPr>
          <p:cNvPr id="4" name="Slide Number Placeholder 3"/>
          <p:cNvSpPr>
            <a:spLocks noGrp="1"/>
          </p:cNvSpPr>
          <p:nvPr>
            <p:ph type="sldNum" sz="quarter" idx="10"/>
          </p:nvPr>
        </p:nvSpPr>
        <p:spPr/>
        <p:txBody>
          <a:bodyPr/>
          <a:lstStyle/>
          <a:p>
            <a:fld id="{4BAF0735-F145-4B9C-9BE5-23AA3F3DE317}" type="slidenum">
              <a:rPr lang="en-US" smtClean="0"/>
              <a:t>13</a:t>
            </a:fld>
            <a:endParaRPr lang="en-US"/>
          </a:p>
        </p:txBody>
      </p:sp>
    </p:spTree>
    <p:extLst>
      <p:ext uri="{BB962C8B-B14F-4D97-AF65-F5344CB8AC3E}">
        <p14:creationId xmlns:p14="http://schemas.microsoft.com/office/powerpoint/2010/main" val="1199352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these examples, it might seem that it is nearly impossible to find two contrasting colors that are safe under all forms of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However, the situation is not that dire. It is often possible to make slight modifications to the colors such that they have the desired character while also being safe for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For example, the </a:t>
            </a:r>
            <a:r>
              <a:rPr lang="en-US" sz="1200" b="0" i="0" kern="1200" dirty="0" err="1">
                <a:solidFill>
                  <a:schemeClr val="tx1"/>
                </a:solidFill>
                <a:effectLst/>
                <a:latin typeface="+mn-lt"/>
                <a:ea typeface="+mn-ea"/>
                <a:cs typeface="+mn-cs"/>
              </a:rPr>
              <a:t>ColorBrewer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PiYG</a:t>
            </a:r>
            <a:r>
              <a:rPr lang="en-US" sz="1200" b="0" i="0" kern="1200" dirty="0">
                <a:solidFill>
                  <a:schemeClr val="tx1"/>
                </a:solidFill>
                <a:effectLst/>
                <a:latin typeface="+mn-lt"/>
                <a:ea typeface="+mn-ea"/>
                <a:cs typeface="+mn-cs"/>
              </a:rPr>
              <a:t> (pink to yellow-green) scale from Figure </a:t>
            </a:r>
            <a:r>
              <a:rPr lang="en-US" sz="1200" b="0" i="0" u="none" strike="noStrike" kern="1200" dirty="0">
                <a:solidFill>
                  <a:schemeClr val="tx1"/>
                </a:solidFill>
                <a:effectLst/>
                <a:latin typeface="+mn-lt"/>
                <a:ea typeface="+mn-ea"/>
                <a:cs typeface="+mn-cs"/>
                <a:hlinkClick r:id="rId3"/>
              </a:rPr>
              <a:t>4.5</a:t>
            </a:r>
            <a:r>
              <a:rPr lang="en-US" sz="1200" b="0" i="0" kern="1200" dirty="0">
                <a:solidFill>
                  <a:schemeClr val="tx1"/>
                </a:solidFill>
                <a:effectLst/>
                <a:latin typeface="+mn-lt"/>
                <a:ea typeface="+mn-ea"/>
                <a:cs typeface="+mn-cs"/>
              </a:rPr>
              <a:t> looks red–green to people with normal color vision yet remains distinguishable for people with </a:t>
            </a:r>
            <a:r>
              <a:rPr lang="en-US" sz="1200" b="0" i="0" kern="1200" dirty="0" err="1">
                <a:solidFill>
                  <a:schemeClr val="tx1"/>
                </a:solidFill>
                <a:effectLst/>
                <a:latin typeface="+mn-lt"/>
                <a:ea typeface="+mn-ea"/>
                <a:cs typeface="+mn-cs"/>
              </a:rPr>
              <a:t>cvd</a:t>
            </a:r>
            <a:r>
              <a:rPr lang="en-US" sz="1200" b="0" i="0" kern="1200" dirty="0">
                <a:solidFill>
                  <a:schemeClr val="tx1"/>
                </a:solidFill>
                <a:effectLst/>
                <a:latin typeface="+mn-lt"/>
                <a:ea typeface="+mn-ea"/>
                <a:cs typeface="+mn-cs"/>
              </a:rPr>
              <a:t> (Figure </a:t>
            </a:r>
            <a:r>
              <a:rPr lang="en-US" sz="1200" b="0" i="0" u="none" strike="noStrike" kern="1200" dirty="0">
                <a:solidFill>
                  <a:schemeClr val="tx1"/>
                </a:solidFill>
                <a:effectLst/>
                <a:latin typeface="+mn-lt"/>
                <a:ea typeface="+mn-ea"/>
                <a:cs typeface="+mn-cs"/>
                <a:hlinkClick r:id="rId4"/>
              </a:rPr>
              <a:t>19.9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79</a:t>
            </a:fld>
            <a:endParaRPr lang="en-US"/>
          </a:p>
        </p:txBody>
      </p:sp>
    </p:spTree>
    <p:extLst>
      <p:ext uri="{BB962C8B-B14F-4D97-AF65-F5344CB8AC3E}">
        <p14:creationId xmlns:p14="http://schemas.microsoft.com/office/powerpoint/2010/main" val="1471983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visualization packages in R or python</a:t>
            </a:r>
            <a:r>
              <a:rPr lang="en-US" baseline="0"/>
              <a:t> provide a wealth of colors. </a:t>
            </a:r>
          </a:p>
          <a:p>
            <a:r>
              <a:rPr lang="en-US" baseline="0"/>
              <a:t>Among these many colors, you can see that some colors are more widely used, such as black, gray, red, .. </a:t>
            </a:r>
          </a:p>
          <a:p>
            <a:r>
              <a:rPr lang="en-US" baseline="0"/>
              <a:t>And some are not as much. </a:t>
            </a:r>
          </a:p>
          <a:p>
            <a:r>
              <a:rPr lang="en-US" baseline="0"/>
              <a:t>There are reasons about this. </a:t>
            </a:r>
          </a:p>
          <a:p>
            <a:r>
              <a:rPr lang="en-US" baseline="0"/>
              <a:t>Let’s see why we use certain colors more often than others</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80</a:t>
            </a:fld>
            <a:endParaRPr lang="en-US"/>
          </a:p>
        </p:txBody>
      </p:sp>
    </p:spTree>
    <p:extLst>
      <p:ext uri="{BB962C8B-B14F-4D97-AF65-F5344CB8AC3E}">
        <p14:creationId xmlns:p14="http://schemas.microsoft.com/office/powerpoint/2010/main" val="19695320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Color can evoke an emotion, create a negative or positive impression in the reader’s mind, help clarify a position.  It’s important to note that there is no such thing as a bad color – only the misuse of a color in certain situations.  Most colors come with positive and negative associations and understanding color psychology and using it effectively in trial graphics will only strengthen your argument.  Figure 1 below is a graphic we created to synthesize the color psychology research.</a:t>
            </a:r>
            <a:endParaRPr lang="en-US" baseline="0"/>
          </a:p>
        </p:txBody>
      </p:sp>
      <p:sp>
        <p:nvSpPr>
          <p:cNvPr id="4" name="Slide Number Placeholder 3"/>
          <p:cNvSpPr>
            <a:spLocks noGrp="1"/>
          </p:cNvSpPr>
          <p:nvPr>
            <p:ph type="sldNum" sz="quarter" idx="10"/>
          </p:nvPr>
        </p:nvSpPr>
        <p:spPr/>
        <p:txBody>
          <a:bodyPr/>
          <a:lstStyle/>
          <a:p>
            <a:fld id="{4BAF0735-F145-4B9C-9BE5-23AA3F3DE317}" type="slidenum">
              <a:rPr lang="en-US" smtClean="0"/>
              <a:t>81</a:t>
            </a:fld>
            <a:endParaRPr lang="en-US"/>
          </a:p>
        </p:txBody>
      </p:sp>
    </p:spTree>
    <p:extLst>
      <p:ext uri="{BB962C8B-B14F-4D97-AF65-F5344CB8AC3E}">
        <p14:creationId xmlns:p14="http://schemas.microsoft.com/office/powerpoint/2010/main" val="36095079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a:solidFill>
                  <a:schemeClr val="tx1"/>
                </a:solidFill>
                <a:effectLst/>
                <a:latin typeface="+mn-lt"/>
                <a:ea typeface="+mn-ea"/>
                <a:cs typeface="+mn-cs"/>
              </a:rPr>
              <a:t>This figure shows the locations of company A. </a:t>
            </a:r>
          </a:p>
          <a:p>
            <a:r>
              <a:rPr lang="en-US" sz="1200" b="0" i="0" kern="1200">
                <a:solidFill>
                  <a:schemeClr val="tx1"/>
                </a:solidFill>
                <a:effectLst/>
                <a:latin typeface="+mn-lt"/>
                <a:ea typeface="+mn-ea"/>
                <a:cs typeface="+mn-cs"/>
              </a:rPr>
              <a:t>If</a:t>
            </a:r>
            <a:r>
              <a:rPr lang="en-US" sz="1200" b="0" i="0" kern="1200" baseline="0">
                <a:solidFill>
                  <a:schemeClr val="tx1"/>
                </a:solidFill>
                <a:effectLst/>
                <a:latin typeface="+mn-lt"/>
                <a:ea typeface="+mn-ea"/>
                <a:cs typeface="+mn-cs"/>
              </a:rPr>
              <a:t> you want to showcase </a:t>
            </a:r>
            <a:r>
              <a:rPr lang="en-US" sz="1200" b="0" i="0" kern="1200">
                <a:solidFill>
                  <a:schemeClr val="tx1"/>
                </a:solidFill>
                <a:effectLst/>
                <a:latin typeface="+mn-lt"/>
                <a:ea typeface="+mn-ea"/>
                <a:cs typeface="+mn-cs"/>
              </a:rPr>
              <a:t>the predatory nature of Company A,</a:t>
            </a:r>
            <a:r>
              <a:rPr lang="en-US" sz="1200" b="0" i="0" kern="1200" baseline="0">
                <a:solidFill>
                  <a:schemeClr val="tx1"/>
                </a:solidFill>
                <a:effectLst/>
                <a:latin typeface="+mn-lt"/>
                <a:ea typeface="+mn-ea"/>
                <a:cs typeface="+mn-cs"/>
              </a:rPr>
              <a:t> </a:t>
            </a:r>
            <a:r>
              <a:rPr lang="en-US" sz="1200" b="1" i="0" kern="1200">
                <a:solidFill>
                  <a:schemeClr val="tx1"/>
                </a:solidFill>
                <a:effectLst/>
                <a:latin typeface="+mn-lt"/>
                <a:ea typeface="+mn-ea"/>
                <a:cs typeface="+mn-cs"/>
              </a:rPr>
              <a:t>red is a</a:t>
            </a:r>
            <a:r>
              <a:rPr lang="en-US" sz="1200" b="1" i="0" kern="1200" baseline="0">
                <a:solidFill>
                  <a:schemeClr val="tx1"/>
                </a:solidFill>
                <a:effectLst/>
                <a:latin typeface="+mn-lt"/>
                <a:ea typeface="+mn-ea"/>
                <a:cs typeface="+mn-cs"/>
              </a:rPr>
              <a:t> </a:t>
            </a:r>
            <a:r>
              <a:rPr lang="en-US" sz="1200" b="1" i="0" kern="1200">
                <a:solidFill>
                  <a:schemeClr val="tx1"/>
                </a:solidFill>
                <a:effectLst/>
                <a:latin typeface="+mn-lt"/>
                <a:ea typeface="+mn-ea"/>
                <a:cs typeface="+mn-cs"/>
              </a:rPr>
              <a:t>good choice of color to portray the aggressive nature of the company as it seems to spread menacingly over the country.</a:t>
            </a:r>
            <a:endParaRPr lang="en-US" b="1"/>
          </a:p>
        </p:txBody>
      </p:sp>
      <p:sp>
        <p:nvSpPr>
          <p:cNvPr id="4" name="Slide Number Placeholder 3"/>
          <p:cNvSpPr>
            <a:spLocks noGrp="1"/>
          </p:cNvSpPr>
          <p:nvPr>
            <p:ph type="sldNum" sz="quarter" idx="10"/>
          </p:nvPr>
        </p:nvSpPr>
        <p:spPr/>
        <p:txBody>
          <a:bodyPr/>
          <a:lstStyle/>
          <a:p>
            <a:fld id="{4BAF0735-F145-4B9C-9BE5-23AA3F3DE317}" type="slidenum">
              <a:rPr lang="en-US" smtClean="0"/>
              <a:t>82</a:t>
            </a:fld>
            <a:endParaRPr lang="en-US"/>
          </a:p>
        </p:txBody>
      </p:sp>
    </p:spTree>
    <p:extLst>
      <p:ext uri="{BB962C8B-B14F-4D97-AF65-F5344CB8AC3E}">
        <p14:creationId xmlns:p14="http://schemas.microsoft.com/office/powerpoint/2010/main" val="2971712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Yet when you change the markers to green as in Figure 3, the impression of the graphic has shifted.  The color in this graphic is now communicating company growth and expansion – a much more positive message for viewers.  The same graphic with different colors can create different meanings.</a:t>
            </a:r>
          </a:p>
          <a:p>
            <a:br>
              <a:rPr lang="en-US"/>
            </a:b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83</a:t>
            </a:fld>
            <a:endParaRPr lang="en-US"/>
          </a:p>
        </p:txBody>
      </p:sp>
    </p:spTree>
    <p:extLst>
      <p:ext uri="{BB962C8B-B14F-4D97-AF65-F5344CB8AC3E}">
        <p14:creationId xmlns:p14="http://schemas.microsoft.com/office/powerpoint/2010/main" val="21054167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84</a:t>
            </a:fld>
            <a:endParaRPr lang="en-US"/>
          </a:p>
        </p:txBody>
      </p:sp>
    </p:spTree>
    <p:extLst>
      <p:ext uri="{BB962C8B-B14F-4D97-AF65-F5344CB8AC3E}">
        <p14:creationId xmlns:p14="http://schemas.microsoft.com/office/powerpoint/2010/main" val="2423301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85</a:t>
            </a:fld>
            <a:endParaRPr lang="en-US"/>
          </a:p>
        </p:txBody>
      </p:sp>
    </p:spTree>
    <p:extLst>
      <p:ext uri="{BB962C8B-B14F-4D97-AF65-F5344CB8AC3E}">
        <p14:creationId xmlns:p14="http://schemas.microsoft.com/office/powerpoint/2010/main" val="42143876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baseline="0" dirty="0"/>
              <a:t>igures also come with a set of assumption. </a:t>
            </a:r>
          </a:p>
          <a:p>
            <a:r>
              <a:rPr lang="en-US" baseline="0" dirty="0"/>
              <a:t>One of the assumptions for a pie chart is that slides in a pie add up to 100%. </a:t>
            </a:r>
            <a:endParaRPr lang="en-US" dirty="0"/>
          </a:p>
          <a:p>
            <a:endParaRPr lang="en-US" dirty="0"/>
          </a:p>
          <a:p>
            <a:r>
              <a:rPr lang="en-US" dirty="0"/>
              <a:t>It looks OK at the first glance despite a little too many words. </a:t>
            </a:r>
          </a:p>
          <a:p>
            <a:r>
              <a:rPr lang="en-US" dirty="0"/>
              <a:t>But if you care to add them up, you</a:t>
            </a:r>
            <a:r>
              <a:rPr lang="en-US" baseline="0" dirty="0"/>
              <a:t> will see that they are more than 100%. </a:t>
            </a:r>
          </a:p>
          <a:p>
            <a:r>
              <a:rPr lang="en-US" baseline="0" dirty="0"/>
              <a:t>It violates the assumption of pie chart and cause confusion to readers. </a:t>
            </a:r>
          </a:p>
          <a:p>
            <a:endParaRPr lang="en-US" dirty="0"/>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86</a:t>
            </a:fld>
            <a:endParaRPr lang="en-US"/>
          </a:p>
        </p:txBody>
      </p:sp>
    </p:spTree>
    <p:extLst>
      <p:ext uri="{BB962C8B-B14F-4D97-AF65-F5344CB8AC3E}">
        <p14:creationId xmlns:p14="http://schemas.microsoft.com/office/powerpoint/2010/main" val="35583529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Characterizations of good</a:t>
            </a:r>
            <a:r>
              <a:rPr lang="en-US" sz="1200" b="0" i="0" kern="1200" baseline="0" dirty="0">
                <a:solidFill>
                  <a:schemeClr val="tx1"/>
                </a:solidFill>
                <a:effectLst/>
                <a:latin typeface="+mn-lt"/>
                <a:ea typeface="+mn-ea"/>
                <a:cs typeface="+mn-cs"/>
              </a:rPr>
              <a:t> visualization will assume that it is for presentation, since that purpose usually requires more attention.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figure is meant to express an idea or introduce some facts or a result that would be too long (or nearly impossible) to explain only with words, be it for an article or during a time-limited oral presentation. In this context, it is important to clearly identify the role of the figure, i.e., what is the underlying message and how a figure could best express this message. Once clearly identified, this message will be a strong guide for the design of the figure, as shown in </a:t>
            </a:r>
            <a:r>
              <a:rPr lang="en-US" sz="1200" b="0" i="0" u="sng" kern="1200" dirty="0">
                <a:solidFill>
                  <a:schemeClr val="tx1"/>
                </a:solidFill>
                <a:effectLst/>
                <a:latin typeface="+mn-lt"/>
                <a:ea typeface="+mn-ea"/>
                <a:cs typeface="+mn-cs"/>
                <a:hlinkClick r:id="rId3"/>
              </a:rPr>
              <a:t>Figure 2</a:t>
            </a:r>
            <a:r>
              <a:rPr lang="en-US" sz="1200" b="0" i="0" kern="1200" dirty="0">
                <a:solidFill>
                  <a:schemeClr val="tx1"/>
                </a:solidFill>
                <a:effectLst/>
                <a:latin typeface="+mn-lt"/>
                <a:ea typeface="+mn-ea"/>
                <a:cs typeface="+mn-cs"/>
              </a:rPr>
              <a:t>. Only after identifying the message will it be worth the time to develop your figure, just as you would take the time to craft your words and sentences when writing an article only after deciding on the main points of the text. </a:t>
            </a:r>
          </a:p>
        </p:txBody>
      </p:sp>
      <p:sp>
        <p:nvSpPr>
          <p:cNvPr id="4" name="Slide Number Placeholder 3"/>
          <p:cNvSpPr>
            <a:spLocks noGrp="1"/>
          </p:cNvSpPr>
          <p:nvPr>
            <p:ph type="sldNum" sz="quarter" idx="10"/>
          </p:nvPr>
        </p:nvSpPr>
        <p:spPr/>
        <p:txBody>
          <a:bodyPr/>
          <a:lstStyle/>
          <a:p>
            <a:fld id="{FBD9E7A0-1E41-A949-9D31-9D4F79E871B4}" type="slidenum">
              <a:rPr lang="en-US" smtClean="0"/>
              <a:t>87</a:t>
            </a:fld>
            <a:endParaRPr lang="en-US"/>
          </a:p>
        </p:txBody>
      </p:sp>
    </p:spTree>
    <p:extLst>
      <p:ext uri="{BB962C8B-B14F-4D97-AF65-F5344CB8AC3E}">
        <p14:creationId xmlns:p14="http://schemas.microsoft.com/office/powerpoint/2010/main" val="35202472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88</a:t>
            </a:fld>
            <a:endParaRPr lang="en-US"/>
          </a:p>
        </p:txBody>
      </p:sp>
    </p:spTree>
    <p:extLst>
      <p:ext uri="{BB962C8B-B14F-4D97-AF65-F5344CB8AC3E}">
        <p14:creationId xmlns:p14="http://schemas.microsoft.com/office/powerpoint/2010/main" val="325724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half represents visuals which contain deep, complex data.</a:t>
            </a:r>
          </a:p>
          <a:p>
            <a:r>
              <a:rPr lang="en-US" dirty="0"/>
              <a:t>The bottom half represents visuals that provides accessible, but shallower, data.</a:t>
            </a:r>
          </a:p>
        </p:txBody>
      </p:sp>
      <p:sp>
        <p:nvSpPr>
          <p:cNvPr id="4" name="Slide Number Placeholder 3"/>
          <p:cNvSpPr>
            <a:spLocks noGrp="1"/>
          </p:cNvSpPr>
          <p:nvPr>
            <p:ph type="sldNum" sz="quarter" idx="10"/>
          </p:nvPr>
        </p:nvSpPr>
        <p:spPr/>
        <p:txBody>
          <a:bodyPr/>
          <a:lstStyle/>
          <a:p>
            <a:fld id="{4BAF0735-F145-4B9C-9BE5-23AA3F3DE317}" type="slidenum">
              <a:rPr lang="en-US" smtClean="0"/>
              <a:t>14</a:t>
            </a:fld>
            <a:endParaRPr lang="en-US"/>
          </a:p>
        </p:txBody>
      </p:sp>
    </p:spTree>
    <p:extLst>
      <p:ext uri="{BB962C8B-B14F-4D97-AF65-F5344CB8AC3E}">
        <p14:creationId xmlns:p14="http://schemas.microsoft.com/office/powerpoint/2010/main" val="233539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discuss the elements of visualization. </a:t>
            </a:r>
          </a:p>
          <a:p>
            <a:r>
              <a:rPr lang="en-US" baseline="0" dirty="0"/>
              <a:t>In particular, we will discuss the spatial substrate, the graphical elements, and the graphical properties. </a:t>
            </a:r>
          </a:p>
        </p:txBody>
      </p:sp>
      <p:sp>
        <p:nvSpPr>
          <p:cNvPr id="4" name="Slide Number Placeholder 3"/>
          <p:cNvSpPr>
            <a:spLocks noGrp="1"/>
          </p:cNvSpPr>
          <p:nvPr>
            <p:ph type="sldNum" sz="quarter" idx="10"/>
          </p:nvPr>
        </p:nvSpPr>
        <p:spPr/>
        <p:txBody>
          <a:bodyPr/>
          <a:lstStyle/>
          <a:p>
            <a:fld id="{FBD9E7A0-1E41-A949-9D31-9D4F79E871B4}" type="slidenum">
              <a:rPr lang="en-US" smtClean="0"/>
              <a:t>15</a:t>
            </a:fld>
            <a:endParaRPr lang="en-US"/>
          </a:p>
        </p:txBody>
      </p:sp>
    </p:spTree>
    <p:extLst>
      <p:ext uri="{BB962C8B-B14F-4D97-AF65-F5344CB8AC3E}">
        <p14:creationId xmlns:p14="http://schemas.microsoft.com/office/powerpoint/2010/main" val="80767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74F4-69AB-48A0-A062-0082D0372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C01DCB-7898-502B-B1D6-BA3584555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BE0F9E-2F39-EE80-B8A4-9DD6DE30A7A4}"/>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0668DA01-97AE-8AFC-513F-8C123D4DB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6E148-77EA-3BAB-77A4-F4F2B1BA2F50}"/>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83416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25FF-C70C-53C9-BDE6-54B2CF737E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E89515-CAA4-9ECC-FB74-BD465AFBF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58081-C017-7629-79E0-5CC606EBBB3B}"/>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7A05EAC6-D53B-740A-3C65-D21483255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D295B-0DA7-7E29-4CE2-30370684D278}"/>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225363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58007-803F-700B-DEEC-5057ABF7EC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EE49D1-A3A2-3148-B178-A35051E169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C1858-9D4B-6A94-D44F-8C99C4B4DEB7}"/>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D786012A-3D6B-8242-CD7B-C13174053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FCF86-4856-D6BC-0F52-4F75B9BB778A}"/>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72254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58F9F-2C1B-1223-42E4-25C5E858C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1B382-A2C7-DE10-66B6-4CFE70DC93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567E9-A11C-4DA4-CE97-E64E87655AE9}"/>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F3D8C4BE-9317-C72B-BFD8-89F6B5CC9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79101-10A1-4EBA-9346-9A1C9CF1D91A}"/>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280205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598A-FD3E-552C-525E-7434759122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EA621D-CCE0-4D28-DA2A-26B41CA3F3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0EA00D-ABF8-FE2D-C551-D60F570F0F3C}"/>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3D87B074-E669-F340-5735-DBF813AE1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320A7-3B34-00C9-8A05-387C9786374E}"/>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3307042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875A-93EF-0420-0216-B6009F5BD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20350-B07C-C012-EDDA-280191B3F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A9342A-A4AD-B3A4-8B21-E8AFB2D75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C687DA-6A20-D55B-9A44-51F198DF73BE}"/>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6" name="Footer Placeholder 5">
            <a:extLst>
              <a:ext uri="{FF2B5EF4-FFF2-40B4-BE49-F238E27FC236}">
                <a16:creationId xmlns:a16="http://schemas.microsoft.com/office/drawing/2014/main" id="{8BE3487F-6FF4-1290-6203-7B23F60BE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8C9FC-A280-E028-2325-8A0F845EFEA7}"/>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388976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BC04-5FAB-65A4-495B-C9A867668F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932FB6-742B-A86D-5CF2-BE212F6716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465863-70CD-F245-1A88-4DE0335BE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568906-9899-B534-AE50-AB9F82408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6396AC-7249-301F-E3A2-091CD55DF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26E388-BF48-FBEE-1350-0011D30B3700}"/>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8" name="Footer Placeholder 7">
            <a:extLst>
              <a:ext uri="{FF2B5EF4-FFF2-40B4-BE49-F238E27FC236}">
                <a16:creationId xmlns:a16="http://schemas.microsoft.com/office/drawing/2014/main" id="{11CCE2B2-6AE2-BC20-4DD9-0D8C877AC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38EF11-194E-F723-1A27-C62B9D2C6685}"/>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288430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C286-66BA-1341-451F-AC137D5833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1C15FE-7019-FE2B-DA97-C64CEFC9B8C2}"/>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4" name="Footer Placeholder 3">
            <a:extLst>
              <a:ext uri="{FF2B5EF4-FFF2-40B4-BE49-F238E27FC236}">
                <a16:creationId xmlns:a16="http://schemas.microsoft.com/office/drawing/2014/main" id="{F6ACAED6-1FE6-076B-C9F5-486574711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AB2384-01C7-0AF6-091A-59B0D09BDBCC}"/>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1231945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0BA65B-731D-5BC3-1789-92F2993A7EDF}"/>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3" name="Footer Placeholder 2">
            <a:extLst>
              <a:ext uri="{FF2B5EF4-FFF2-40B4-BE49-F238E27FC236}">
                <a16:creationId xmlns:a16="http://schemas.microsoft.com/office/drawing/2014/main" id="{CFDA3407-FE24-98C9-2802-1518B147D6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054E2A-2427-CE3D-232D-CCD8066595DA}"/>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332676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8134-D326-814A-3FDD-72BC6E457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C02C8-3FFD-6E50-E18D-5D5EF6D856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B89552-C271-2714-8422-E65F38DF3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3F340-0AC6-3C87-42E2-AB8C3AB872F2}"/>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6" name="Footer Placeholder 5">
            <a:extLst>
              <a:ext uri="{FF2B5EF4-FFF2-40B4-BE49-F238E27FC236}">
                <a16:creationId xmlns:a16="http://schemas.microsoft.com/office/drawing/2014/main" id="{6EF0470E-2415-6900-04C2-C15EF320B6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47CA47-2C60-BB50-87E8-9CCDFDDB2348}"/>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204453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EAB8-DC5D-63E9-7D71-A3AD3BBEC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8F8AEA-1F1B-2777-7BBF-D98D26E29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FA04C4-5C47-ABDE-C81F-902D7ADD3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CF563-CBBE-45F2-94C8-BAD2A4FAF837}"/>
              </a:ext>
            </a:extLst>
          </p:cNvPr>
          <p:cNvSpPr>
            <a:spLocks noGrp="1"/>
          </p:cNvSpPr>
          <p:nvPr>
            <p:ph type="dt" sz="half" idx="10"/>
          </p:nvPr>
        </p:nvSpPr>
        <p:spPr/>
        <p:txBody>
          <a:bodyPr/>
          <a:lstStyle/>
          <a:p>
            <a:fld id="{30BA523A-2F88-9C45-9520-4CA85B9F3B1E}" type="datetimeFigureOut">
              <a:rPr lang="en-US" smtClean="0"/>
              <a:t>1/16/26</a:t>
            </a:fld>
            <a:endParaRPr lang="en-US"/>
          </a:p>
        </p:txBody>
      </p:sp>
      <p:sp>
        <p:nvSpPr>
          <p:cNvPr id="6" name="Footer Placeholder 5">
            <a:extLst>
              <a:ext uri="{FF2B5EF4-FFF2-40B4-BE49-F238E27FC236}">
                <a16:creationId xmlns:a16="http://schemas.microsoft.com/office/drawing/2014/main" id="{5EF5ADFC-307D-5DDA-6F10-4BFFA251C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A6E2F-80A2-5D56-3433-A3702CAE9702}"/>
              </a:ext>
            </a:extLst>
          </p:cNvPr>
          <p:cNvSpPr>
            <a:spLocks noGrp="1"/>
          </p:cNvSpPr>
          <p:nvPr>
            <p:ph type="sldNum" sz="quarter" idx="12"/>
          </p:nvPr>
        </p:nvSpPr>
        <p:spPr/>
        <p:txBody>
          <a:bodyPr/>
          <a:lstStyle/>
          <a:p>
            <a:fld id="{D953163E-CAB3-9F42-BE99-E592B81FE70B}" type="slidenum">
              <a:rPr lang="en-US" smtClean="0"/>
              <a:t>‹#›</a:t>
            </a:fld>
            <a:endParaRPr lang="en-US"/>
          </a:p>
        </p:txBody>
      </p:sp>
    </p:spTree>
    <p:extLst>
      <p:ext uri="{BB962C8B-B14F-4D97-AF65-F5344CB8AC3E}">
        <p14:creationId xmlns:p14="http://schemas.microsoft.com/office/powerpoint/2010/main" val="365981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883CB5-1F5D-B9B5-D50C-5B0A7B084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FB31A1-A1F5-9464-43D0-4100DCD7D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255F5-86B2-F9B1-86A9-6A12A9240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BA523A-2F88-9C45-9520-4CA85B9F3B1E}" type="datetimeFigureOut">
              <a:rPr lang="en-US" smtClean="0"/>
              <a:t>1/16/26</a:t>
            </a:fld>
            <a:endParaRPr lang="en-US"/>
          </a:p>
        </p:txBody>
      </p:sp>
      <p:sp>
        <p:nvSpPr>
          <p:cNvPr id="5" name="Footer Placeholder 4">
            <a:extLst>
              <a:ext uri="{FF2B5EF4-FFF2-40B4-BE49-F238E27FC236}">
                <a16:creationId xmlns:a16="http://schemas.microsoft.com/office/drawing/2014/main" id="{850D4721-05BF-B064-534B-543FEBE6D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44080F-6020-45AD-AE25-AC772B2843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53163E-CAB3-9F42-BE99-E592B81FE70B}" type="slidenum">
              <a:rPr lang="en-US" smtClean="0"/>
              <a:t>‹#›</a:t>
            </a:fld>
            <a:endParaRPr lang="en-US"/>
          </a:p>
        </p:txBody>
      </p:sp>
    </p:spTree>
    <p:extLst>
      <p:ext uri="{BB962C8B-B14F-4D97-AF65-F5344CB8AC3E}">
        <p14:creationId xmlns:p14="http://schemas.microsoft.com/office/powerpoint/2010/main" val="1539988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B564-67C0-3906-B627-CE57918FF8C7}"/>
              </a:ext>
            </a:extLst>
          </p:cNvPr>
          <p:cNvSpPr>
            <a:spLocks noGrp="1"/>
          </p:cNvSpPr>
          <p:nvPr>
            <p:ph type="ctrTitle"/>
          </p:nvPr>
        </p:nvSpPr>
        <p:spPr/>
        <p:txBody>
          <a:bodyPr/>
          <a:lstStyle/>
          <a:p>
            <a:r>
              <a:rPr lang="en-US" dirty="0"/>
              <a:t>Principles of Visualization</a:t>
            </a:r>
          </a:p>
        </p:txBody>
      </p:sp>
      <p:sp>
        <p:nvSpPr>
          <p:cNvPr id="3" name="Subtitle 2">
            <a:extLst>
              <a:ext uri="{FF2B5EF4-FFF2-40B4-BE49-F238E27FC236}">
                <a16:creationId xmlns:a16="http://schemas.microsoft.com/office/drawing/2014/main" id="{5B5F8769-5BFF-E205-02AE-206A215CCAB8}"/>
              </a:ext>
            </a:extLst>
          </p:cNvPr>
          <p:cNvSpPr>
            <a:spLocks noGrp="1"/>
          </p:cNvSpPr>
          <p:nvPr>
            <p:ph type="subTitle" idx="1"/>
          </p:nvPr>
        </p:nvSpPr>
        <p:spPr/>
        <p:txBody>
          <a:bodyPr/>
          <a:lstStyle/>
          <a:p>
            <a:r>
              <a:rPr lang="en-US" dirty="0"/>
              <a:t>HUGEN 2073</a:t>
            </a:r>
          </a:p>
          <a:p>
            <a:r>
              <a:rPr lang="en-US" dirty="0"/>
              <a:t>Jon Chernus</a:t>
            </a:r>
          </a:p>
          <a:p>
            <a:r>
              <a:rPr lang="en-US" dirty="0"/>
              <a:t>Adapted from HJ Park’s slides with permission</a:t>
            </a:r>
          </a:p>
        </p:txBody>
      </p:sp>
    </p:spTree>
    <p:extLst>
      <p:ext uri="{BB962C8B-B14F-4D97-AF65-F5344CB8AC3E}">
        <p14:creationId xmlns:p14="http://schemas.microsoft.com/office/powerpoint/2010/main" val="62113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2BE0-CAD1-4EB3-A719-CDC804C9CAE8}"/>
              </a:ext>
            </a:extLst>
          </p:cNvPr>
          <p:cNvSpPr>
            <a:spLocks noGrp="1"/>
          </p:cNvSpPr>
          <p:nvPr>
            <p:ph type="title"/>
          </p:nvPr>
        </p:nvSpPr>
        <p:spPr>
          <a:xfrm>
            <a:off x="838200" y="57791"/>
            <a:ext cx="10515600" cy="1325563"/>
          </a:xfrm>
        </p:spPr>
        <p:txBody>
          <a:bodyPr/>
          <a:lstStyle/>
          <a:p>
            <a:r>
              <a:rPr lang="en-US" dirty="0"/>
              <a:t>Example: exploring</a:t>
            </a:r>
          </a:p>
        </p:txBody>
      </p:sp>
      <p:sp>
        <p:nvSpPr>
          <p:cNvPr id="3" name="Content Placeholder 2">
            <a:extLst>
              <a:ext uri="{FF2B5EF4-FFF2-40B4-BE49-F238E27FC236}">
                <a16:creationId xmlns:a16="http://schemas.microsoft.com/office/drawing/2014/main" id="{F472849F-959B-45C2-9830-B1B8C32C78E4}"/>
              </a:ext>
            </a:extLst>
          </p:cNvPr>
          <p:cNvSpPr>
            <a:spLocks noGrp="1"/>
          </p:cNvSpPr>
          <p:nvPr>
            <p:ph idx="1"/>
          </p:nvPr>
        </p:nvSpPr>
        <p:spPr>
          <a:xfrm>
            <a:off x="838200" y="1144689"/>
            <a:ext cx="5476875" cy="4351338"/>
          </a:xfrm>
        </p:spPr>
        <p:txBody>
          <a:bodyPr/>
          <a:lstStyle/>
          <a:p>
            <a:r>
              <a:rPr lang="en-US" dirty="0"/>
              <a:t>The Gorilla Experiment </a:t>
            </a:r>
          </a:p>
          <a:p>
            <a:pPr marL="0" indent="0">
              <a:buNone/>
            </a:pPr>
            <a:r>
              <a:rPr lang="en-US" sz="2400" dirty="0"/>
              <a:t>An artificial dataset given to students </a:t>
            </a:r>
            <a:r>
              <a:rPr lang="en-US" sz="2400" u="sng" dirty="0"/>
              <a:t>with</a:t>
            </a:r>
            <a:r>
              <a:rPr lang="en-US" sz="2400" dirty="0"/>
              <a:t> and </a:t>
            </a:r>
            <a:r>
              <a:rPr lang="en-US" sz="2400" u="sng" dirty="0"/>
              <a:t>without</a:t>
            </a:r>
            <a:r>
              <a:rPr lang="en-US" sz="2400" dirty="0"/>
              <a:t> explicit hypotheses on the relationship between the variables</a:t>
            </a:r>
          </a:p>
          <a:p>
            <a:pPr marL="514350" indent="-514350">
              <a:buAutoNum type="arabicPeriod"/>
            </a:pPr>
            <a:endParaRPr lang="en-US" dirty="0"/>
          </a:p>
        </p:txBody>
      </p:sp>
      <p:pic>
        <p:nvPicPr>
          <p:cNvPr id="6" name="Picture 5">
            <a:extLst>
              <a:ext uri="{FF2B5EF4-FFF2-40B4-BE49-F238E27FC236}">
                <a16:creationId xmlns:a16="http://schemas.microsoft.com/office/drawing/2014/main" id="{67122EDA-5464-4951-B4BA-CB7EC46B36DD}"/>
              </a:ext>
            </a:extLst>
          </p:cNvPr>
          <p:cNvPicPr>
            <a:picLocks noChangeAspect="1"/>
          </p:cNvPicPr>
          <p:nvPr/>
        </p:nvPicPr>
        <p:blipFill>
          <a:blip r:embed="rId2"/>
          <a:stretch>
            <a:fillRect/>
          </a:stretch>
        </p:blipFill>
        <p:spPr>
          <a:xfrm>
            <a:off x="6096000" y="3153925"/>
            <a:ext cx="3544844" cy="3429000"/>
          </a:xfrm>
          <a:prstGeom prst="rect">
            <a:avLst/>
          </a:prstGeom>
        </p:spPr>
      </p:pic>
      <p:pic>
        <p:nvPicPr>
          <p:cNvPr id="7" name="Picture 6">
            <a:extLst>
              <a:ext uri="{FF2B5EF4-FFF2-40B4-BE49-F238E27FC236}">
                <a16:creationId xmlns:a16="http://schemas.microsoft.com/office/drawing/2014/main" id="{D2B344E0-1245-466D-8104-CDF8014D7C22}"/>
              </a:ext>
            </a:extLst>
          </p:cNvPr>
          <p:cNvPicPr>
            <a:picLocks noChangeAspect="1"/>
          </p:cNvPicPr>
          <p:nvPr/>
        </p:nvPicPr>
        <p:blipFill>
          <a:blip r:embed="rId3"/>
          <a:stretch>
            <a:fillRect/>
          </a:stretch>
        </p:blipFill>
        <p:spPr>
          <a:xfrm>
            <a:off x="1889105" y="3130179"/>
            <a:ext cx="2732626" cy="3452746"/>
          </a:xfrm>
          <a:prstGeom prst="rect">
            <a:avLst/>
          </a:prstGeom>
        </p:spPr>
      </p:pic>
      <p:sp>
        <p:nvSpPr>
          <p:cNvPr id="8" name="Arrow: Right 7">
            <a:extLst>
              <a:ext uri="{FF2B5EF4-FFF2-40B4-BE49-F238E27FC236}">
                <a16:creationId xmlns:a16="http://schemas.microsoft.com/office/drawing/2014/main" id="{D6FF152D-6E8F-41B8-ACB5-2DE44600C7E8}"/>
              </a:ext>
            </a:extLst>
          </p:cNvPr>
          <p:cNvSpPr/>
          <p:nvPr/>
        </p:nvSpPr>
        <p:spPr>
          <a:xfrm>
            <a:off x="5000017" y="4463577"/>
            <a:ext cx="672619" cy="496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F3246B-9CD1-47A1-950E-5C4554DDDAC6}"/>
              </a:ext>
            </a:extLst>
          </p:cNvPr>
          <p:cNvSpPr txBox="1"/>
          <p:nvPr/>
        </p:nvSpPr>
        <p:spPr>
          <a:xfrm>
            <a:off x="9077325" y="6561891"/>
            <a:ext cx="3182923" cy="307777"/>
          </a:xfrm>
          <a:prstGeom prst="rect">
            <a:avLst/>
          </a:prstGeom>
          <a:noFill/>
        </p:spPr>
        <p:txBody>
          <a:bodyPr wrap="none" rtlCol="0">
            <a:spAutoFit/>
          </a:bodyPr>
          <a:lstStyle/>
          <a:p>
            <a:r>
              <a:rPr lang="en-US" sz="1400" dirty="0" err="1"/>
              <a:t>Yanai</a:t>
            </a:r>
            <a:r>
              <a:rPr lang="en-US" sz="1400" dirty="0"/>
              <a:t> and </a:t>
            </a:r>
            <a:r>
              <a:rPr lang="en-US" sz="1400" dirty="0" err="1"/>
              <a:t>Lercher</a:t>
            </a:r>
            <a:r>
              <a:rPr lang="en-US" sz="1400" dirty="0"/>
              <a:t>, Genome Biology, 2020</a:t>
            </a:r>
          </a:p>
        </p:txBody>
      </p:sp>
    </p:spTree>
    <p:extLst>
      <p:ext uri="{BB962C8B-B14F-4D97-AF65-F5344CB8AC3E}">
        <p14:creationId xmlns:p14="http://schemas.microsoft.com/office/powerpoint/2010/main" val="158415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2BE0-CAD1-4EB3-A719-CDC804C9CAE8}"/>
              </a:ext>
            </a:extLst>
          </p:cNvPr>
          <p:cNvSpPr>
            <a:spLocks noGrp="1"/>
          </p:cNvSpPr>
          <p:nvPr>
            <p:ph type="title"/>
          </p:nvPr>
        </p:nvSpPr>
        <p:spPr>
          <a:xfrm>
            <a:off x="838200" y="57791"/>
            <a:ext cx="10515600" cy="1325563"/>
          </a:xfrm>
        </p:spPr>
        <p:txBody>
          <a:bodyPr/>
          <a:lstStyle/>
          <a:p>
            <a:r>
              <a:rPr lang="en-US" dirty="0"/>
              <a:t>Example: exploring</a:t>
            </a:r>
          </a:p>
        </p:txBody>
      </p:sp>
      <p:sp>
        <p:nvSpPr>
          <p:cNvPr id="3" name="Content Placeholder 2">
            <a:extLst>
              <a:ext uri="{FF2B5EF4-FFF2-40B4-BE49-F238E27FC236}">
                <a16:creationId xmlns:a16="http://schemas.microsoft.com/office/drawing/2014/main" id="{F472849F-959B-45C2-9830-B1B8C32C78E4}"/>
              </a:ext>
            </a:extLst>
          </p:cNvPr>
          <p:cNvSpPr>
            <a:spLocks noGrp="1"/>
          </p:cNvSpPr>
          <p:nvPr>
            <p:ph idx="1"/>
          </p:nvPr>
        </p:nvSpPr>
        <p:spPr>
          <a:xfrm>
            <a:off x="838200" y="1144688"/>
            <a:ext cx="5476875" cy="5256111"/>
          </a:xfrm>
        </p:spPr>
        <p:txBody>
          <a:bodyPr>
            <a:normAutofit/>
          </a:bodyPr>
          <a:lstStyle/>
          <a:p>
            <a:pPr marL="0" indent="0">
              <a:buNone/>
            </a:pPr>
            <a:r>
              <a:rPr lang="en-US" sz="2400" dirty="0"/>
              <a:t>The Gorilla Experiment </a:t>
            </a:r>
          </a:p>
          <a:p>
            <a:pPr marL="457200" lvl="1" indent="0">
              <a:buNone/>
            </a:pPr>
            <a:r>
              <a:rPr lang="en-US" dirty="0"/>
              <a:t>An artificial dataset given to students with and without explicit hypotheses on the relationship between the variables</a:t>
            </a:r>
          </a:p>
          <a:p>
            <a:endParaRPr lang="en-US" sz="2400" dirty="0"/>
          </a:p>
          <a:p>
            <a:endParaRPr lang="en-US" sz="2400" dirty="0"/>
          </a:p>
          <a:p>
            <a:endParaRPr lang="en-US" sz="2400" dirty="0"/>
          </a:p>
          <a:p>
            <a:endParaRPr lang="en-US" sz="2400" dirty="0"/>
          </a:p>
          <a:p>
            <a:pPr marL="0" indent="0">
              <a:buNone/>
            </a:pPr>
            <a:endParaRPr lang="en-US" sz="2400" dirty="0"/>
          </a:p>
          <a:p>
            <a:pPr marL="514350" indent="-514350">
              <a:buAutoNum type="arabicPeriod"/>
            </a:pPr>
            <a:endParaRPr lang="en-US" dirty="0"/>
          </a:p>
        </p:txBody>
      </p:sp>
      <p:pic>
        <p:nvPicPr>
          <p:cNvPr id="10" name="Picture 9">
            <a:extLst>
              <a:ext uri="{FF2B5EF4-FFF2-40B4-BE49-F238E27FC236}">
                <a16:creationId xmlns:a16="http://schemas.microsoft.com/office/drawing/2014/main" id="{ACA8D968-BFB7-4BFB-802D-FD59EDC08422}"/>
              </a:ext>
            </a:extLst>
          </p:cNvPr>
          <p:cNvPicPr>
            <a:picLocks noChangeAspect="1"/>
          </p:cNvPicPr>
          <p:nvPr/>
        </p:nvPicPr>
        <p:blipFill>
          <a:blip r:embed="rId2"/>
          <a:stretch>
            <a:fillRect/>
          </a:stretch>
        </p:blipFill>
        <p:spPr>
          <a:xfrm>
            <a:off x="2305050" y="2950121"/>
            <a:ext cx="7581900" cy="2103294"/>
          </a:xfrm>
          <a:prstGeom prst="rect">
            <a:avLst/>
          </a:prstGeom>
        </p:spPr>
      </p:pic>
      <p:sp>
        <p:nvSpPr>
          <p:cNvPr id="4" name="TextBox 3">
            <a:extLst>
              <a:ext uri="{FF2B5EF4-FFF2-40B4-BE49-F238E27FC236}">
                <a16:creationId xmlns:a16="http://schemas.microsoft.com/office/drawing/2014/main" id="{A7C3DF05-2557-4F39-A43A-018427AFDE61}"/>
              </a:ext>
            </a:extLst>
          </p:cNvPr>
          <p:cNvSpPr txBox="1"/>
          <p:nvPr/>
        </p:nvSpPr>
        <p:spPr>
          <a:xfrm>
            <a:off x="9077325" y="6561891"/>
            <a:ext cx="3182923" cy="307777"/>
          </a:xfrm>
          <a:prstGeom prst="rect">
            <a:avLst/>
          </a:prstGeom>
          <a:noFill/>
        </p:spPr>
        <p:txBody>
          <a:bodyPr wrap="none" rtlCol="0">
            <a:spAutoFit/>
          </a:bodyPr>
          <a:lstStyle/>
          <a:p>
            <a:r>
              <a:rPr lang="en-US" sz="1400" dirty="0" err="1"/>
              <a:t>Yanai</a:t>
            </a:r>
            <a:r>
              <a:rPr lang="en-US" sz="1400" dirty="0"/>
              <a:t> and </a:t>
            </a:r>
            <a:r>
              <a:rPr lang="en-US" sz="1400" dirty="0" err="1"/>
              <a:t>Lercher</a:t>
            </a:r>
            <a:r>
              <a:rPr lang="en-US" sz="1400" dirty="0"/>
              <a:t>, Genome Biology, 2020</a:t>
            </a:r>
          </a:p>
        </p:txBody>
      </p:sp>
    </p:spTree>
    <p:extLst>
      <p:ext uri="{BB962C8B-B14F-4D97-AF65-F5344CB8AC3E}">
        <p14:creationId xmlns:p14="http://schemas.microsoft.com/office/powerpoint/2010/main" val="302146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DCFF-112B-D1F5-4FF7-2C47A3A9385A}"/>
              </a:ext>
            </a:extLst>
          </p:cNvPr>
          <p:cNvSpPr>
            <a:spLocks noGrp="1"/>
          </p:cNvSpPr>
          <p:nvPr>
            <p:ph type="title"/>
          </p:nvPr>
        </p:nvSpPr>
        <p:spPr/>
        <p:txBody>
          <a:bodyPr/>
          <a:lstStyle/>
          <a:p>
            <a:r>
              <a:rPr lang="en-US" dirty="0"/>
              <a:t>To explore? To present?</a:t>
            </a:r>
          </a:p>
        </p:txBody>
      </p:sp>
      <p:pic>
        <p:nvPicPr>
          <p:cNvPr id="4" name="Content Placeholder 3">
            <a:extLst>
              <a:ext uri="{FF2B5EF4-FFF2-40B4-BE49-F238E27FC236}">
                <a16:creationId xmlns:a16="http://schemas.microsoft.com/office/drawing/2014/main" id="{F0CACD34-B68B-D74F-C7FC-1A34065CD99B}"/>
              </a:ext>
            </a:extLst>
          </p:cNvPr>
          <p:cNvPicPr>
            <a:picLocks noGrp="1" noChangeAspect="1"/>
          </p:cNvPicPr>
          <p:nvPr>
            <p:ph idx="1"/>
          </p:nvPr>
        </p:nvPicPr>
        <p:blipFill>
          <a:blip r:embed="rId2"/>
          <a:stretch>
            <a:fillRect/>
          </a:stretch>
        </p:blipFill>
        <p:spPr>
          <a:xfrm>
            <a:off x="2298973" y="1825625"/>
            <a:ext cx="7594054" cy="4351338"/>
          </a:xfrm>
          <a:prstGeom prst="rect">
            <a:avLst/>
          </a:prstGeom>
        </p:spPr>
      </p:pic>
    </p:spTree>
    <p:extLst>
      <p:ext uri="{BB962C8B-B14F-4D97-AF65-F5344CB8AC3E}">
        <p14:creationId xmlns:p14="http://schemas.microsoft.com/office/powerpoint/2010/main" val="549261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4004"/>
            <a:ext cx="12099234" cy="1325563"/>
          </a:xfrm>
        </p:spPr>
        <p:txBody>
          <a:bodyPr/>
          <a:lstStyle/>
          <a:p>
            <a:r>
              <a:rPr lang="en-US" dirty="0"/>
              <a:t>Good visualization has clear purposes in data science </a:t>
            </a:r>
          </a:p>
        </p:txBody>
      </p:sp>
      <p:grpSp>
        <p:nvGrpSpPr>
          <p:cNvPr id="7" name="Group 6">
            <a:extLst>
              <a:ext uri="{FF2B5EF4-FFF2-40B4-BE49-F238E27FC236}">
                <a16:creationId xmlns:a16="http://schemas.microsoft.com/office/drawing/2014/main" id="{CA2F1DBA-17C1-4358-90A5-58E7D6BD9350}"/>
              </a:ext>
            </a:extLst>
          </p:cNvPr>
          <p:cNvGrpSpPr/>
          <p:nvPr/>
        </p:nvGrpSpPr>
        <p:grpSpPr>
          <a:xfrm>
            <a:off x="1087477" y="2404859"/>
            <a:ext cx="8420219" cy="369332"/>
            <a:chOff x="931275" y="3329419"/>
            <a:chExt cx="8420219" cy="369332"/>
          </a:xfrm>
        </p:grpSpPr>
        <p:sp>
          <p:nvSpPr>
            <p:cNvPr id="18" name="Rectangle 17"/>
            <p:cNvSpPr/>
            <p:nvPr/>
          </p:nvSpPr>
          <p:spPr>
            <a:xfrm>
              <a:off x="3659149" y="3329419"/>
              <a:ext cx="1861079" cy="369332"/>
            </a:xfrm>
            <a:prstGeom prst="rect">
              <a:avLst/>
            </a:prstGeom>
            <a:solidFill>
              <a:schemeClr val="bg1">
                <a:lumMod val="85000"/>
              </a:schemeClr>
            </a:solidFill>
          </p:spPr>
          <p:txBody>
            <a:bodyPr wrap="square">
              <a:spAutoFit/>
            </a:bodyPr>
            <a:lstStyle/>
            <a:p>
              <a:r>
                <a:rPr lang="en-US"/>
                <a:t>To explore</a:t>
              </a:r>
            </a:p>
          </p:txBody>
        </p:sp>
        <p:sp>
          <p:nvSpPr>
            <p:cNvPr id="20" name="Rectangle 19"/>
            <p:cNvSpPr/>
            <p:nvPr/>
          </p:nvSpPr>
          <p:spPr>
            <a:xfrm>
              <a:off x="5523912" y="3329419"/>
              <a:ext cx="2048930" cy="369332"/>
            </a:xfrm>
            <a:prstGeom prst="rect">
              <a:avLst/>
            </a:prstGeom>
            <a:solidFill>
              <a:schemeClr val="bg1">
                <a:lumMod val="50000"/>
              </a:schemeClr>
            </a:solidFill>
          </p:spPr>
          <p:txBody>
            <a:bodyPr wrap="square">
              <a:spAutoFit/>
            </a:bodyPr>
            <a:lstStyle/>
            <a:p>
              <a:r>
                <a:rPr lang="en-US"/>
                <a:t>To analyze</a:t>
              </a:r>
            </a:p>
          </p:txBody>
        </p:sp>
        <p:sp>
          <p:nvSpPr>
            <p:cNvPr id="22" name="Rectangle 21"/>
            <p:cNvSpPr/>
            <p:nvPr/>
          </p:nvSpPr>
          <p:spPr>
            <a:xfrm>
              <a:off x="7567024" y="3329419"/>
              <a:ext cx="1784470" cy="369332"/>
            </a:xfrm>
            <a:prstGeom prst="rect">
              <a:avLst/>
            </a:prstGeom>
            <a:solidFill>
              <a:schemeClr val="tx1">
                <a:lumMod val="65000"/>
                <a:lumOff val="35000"/>
              </a:schemeClr>
            </a:solidFill>
          </p:spPr>
          <p:txBody>
            <a:bodyPr wrap="square">
              <a:spAutoFit/>
            </a:bodyPr>
            <a:lstStyle/>
            <a:p>
              <a:r>
                <a:rPr lang="en-US"/>
                <a:t>To present</a:t>
              </a:r>
            </a:p>
          </p:txBody>
        </p:sp>
        <p:sp>
          <p:nvSpPr>
            <p:cNvPr id="23" name="Rectangle 22"/>
            <p:cNvSpPr/>
            <p:nvPr/>
          </p:nvSpPr>
          <p:spPr>
            <a:xfrm>
              <a:off x="931275" y="3329419"/>
              <a:ext cx="2812437" cy="369332"/>
            </a:xfrm>
            <a:prstGeom prst="rect">
              <a:avLst/>
            </a:prstGeom>
          </p:spPr>
          <p:txBody>
            <a:bodyPr wrap="none">
              <a:spAutoFit/>
            </a:bodyPr>
            <a:lstStyle/>
            <a:p>
              <a:r>
                <a:rPr lang="en-US" dirty="0"/>
                <a:t>The purpose of visualization</a:t>
              </a:r>
            </a:p>
          </p:txBody>
        </p:sp>
        <p:sp>
          <p:nvSpPr>
            <p:cNvPr id="3" name="Rectangle 2"/>
            <p:cNvSpPr/>
            <p:nvPr/>
          </p:nvSpPr>
          <p:spPr>
            <a:xfrm>
              <a:off x="963676" y="3336285"/>
              <a:ext cx="8382000" cy="35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5CDE2B4-BD60-44EB-9033-438DD2C0BF7A}"/>
              </a:ext>
            </a:extLst>
          </p:cNvPr>
          <p:cNvSpPr txBox="1"/>
          <p:nvPr/>
        </p:nvSpPr>
        <p:spPr>
          <a:xfrm>
            <a:off x="3834345" y="2766911"/>
            <a:ext cx="1839951" cy="923330"/>
          </a:xfrm>
          <a:prstGeom prst="rect">
            <a:avLst/>
          </a:prstGeom>
          <a:noFill/>
        </p:spPr>
        <p:txBody>
          <a:bodyPr wrap="square">
            <a:spAutoFit/>
          </a:bodyPr>
          <a:lstStyle/>
          <a:p>
            <a:r>
              <a:rPr lang="en-US" dirty="0"/>
              <a:t>*Discover questions </a:t>
            </a:r>
          </a:p>
          <a:p>
            <a:r>
              <a:rPr lang="en-US" dirty="0"/>
              <a:t>*Make decisions</a:t>
            </a:r>
          </a:p>
        </p:txBody>
      </p:sp>
      <p:sp>
        <p:nvSpPr>
          <p:cNvPr id="29" name="TextBox 28">
            <a:extLst>
              <a:ext uri="{FF2B5EF4-FFF2-40B4-BE49-F238E27FC236}">
                <a16:creationId xmlns:a16="http://schemas.microsoft.com/office/drawing/2014/main" id="{5B7EB53B-1A4D-4C09-A4AD-5A6F7F7B70F4}"/>
              </a:ext>
            </a:extLst>
          </p:cNvPr>
          <p:cNvSpPr txBox="1"/>
          <p:nvPr/>
        </p:nvSpPr>
        <p:spPr>
          <a:xfrm>
            <a:off x="5693290" y="2780643"/>
            <a:ext cx="1839951" cy="923330"/>
          </a:xfrm>
          <a:prstGeom prst="rect">
            <a:avLst/>
          </a:prstGeom>
          <a:noFill/>
        </p:spPr>
        <p:txBody>
          <a:bodyPr wrap="square">
            <a:spAutoFit/>
          </a:bodyPr>
          <a:lstStyle/>
          <a:p>
            <a:r>
              <a:rPr lang="en-US" dirty="0"/>
              <a:t>*Answer the questions</a:t>
            </a:r>
          </a:p>
          <a:p>
            <a:r>
              <a:rPr lang="en-US" dirty="0"/>
              <a:t>* Find patterns</a:t>
            </a:r>
          </a:p>
        </p:txBody>
      </p:sp>
      <p:sp>
        <p:nvSpPr>
          <p:cNvPr id="30" name="TextBox 29">
            <a:extLst>
              <a:ext uri="{FF2B5EF4-FFF2-40B4-BE49-F238E27FC236}">
                <a16:creationId xmlns:a16="http://schemas.microsoft.com/office/drawing/2014/main" id="{D88B243B-8457-4965-8DC5-F45EE8B178E3}"/>
              </a:ext>
            </a:extLst>
          </p:cNvPr>
          <p:cNvSpPr txBox="1"/>
          <p:nvPr/>
        </p:nvSpPr>
        <p:spPr>
          <a:xfrm>
            <a:off x="7723226" y="2762202"/>
            <a:ext cx="1839951" cy="646331"/>
          </a:xfrm>
          <a:prstGeom prst="rect">
            <a:avLst/>
          </a:prstGeom>
          <a:noFill/>
        </p:spPr>
        <p:txBody>
          <a:bodyPr wrap="square">
            <a:spAutoFit/>
          </a:bodyPr>
          <a:lstStyle/>
          <a:p>
            <a:r>
              <a:rPr lang="en-US" dirty="0"/>
              <a:t>*Present arguments</a:t>
            </a:r>
          </a:p>
        </p:txBody>
      </p:sp>
      <p:sp>
        <p:nvSpPr>
          <p:cNvPr id="31" name="TextBox 30">
            <a:extLst>
              <a:ext uri="{FF2B5EF4-FFF2-40B4-BE49-F238E27FC236}">
                <a16:creationId xmlns:a16="http://schemas.microsoft.com/office/drawing/2014/main" id="{5325435C-0232-4632-86D9-4A4C67B9EF6F}"/>
              </a:ext>
            </a:extLst>
          </p:cNvPr>
          <p:cNvSpPr txBox="1"/>
          <p:nvPr/>
        </p:nvSpPr>
        <p:spPr>
          <a:xfrm>
            <a:off x="9513849" y="2729323"/>
            <a:ext cx="1839951" cy="369332"/>
          </a:xfrm>
          <a:prstGeom prst="rect">
            <a:avLst/>
          </a:prstGeom>
          <a:noFill/>
        </p:spPr>
        <p:txBody>
          <a:bodyPr wrap="square">
            <a:spAutoFit/>
          </a:bodyPr>
          <a:lstStyle/>
          <a:p>
            <a:r>
              <a:rPr lang="en-US" dirty="0"/>
              <a:t>* Record</a:t>
            </a:r>
          </a:p>
        </p:txBody>
      </p:sp>
      <p:sp>
        <p:nvSpPr>
          <p:cNvPr id="13" name="Rectangle 12">
            <a:extLst>
              <a:ext uri="{FF2B5EF4-FFF2-40B4-BE49-F238E27FC236}">
                <a16:creationId xmlns:a16="http://schemas.microsoft.com/office/drawing/2014/main" id="{4E83D6DB-861D-0B4C-99D7-EBE37E7AD952}"/>
              </a:ext>
            </a:extLst>
          </p:cNvPr>
          <p:cNvSpPr/>
          <p:nvPr/>
        </p:nvSpPr>
        <p:spPr>
          <a:xfrm>
            <a:off x="4915931" y="5822726"/>
            <a:ext cx="3025700" cy="646331"/>
          </a:xfrm>
          <a:prstGeom prst="rect">
            <a:avLst/>
          </a:prstGeom>
        </p:spPr>
        <p:txBody>
          <a:bodyPr wrap="none">
            <a:spAutoFit/>
          </a:bodyPr>
          <a:lstStyle/>
          <a:p>
            <a:r>
              <a:rPr lang="en-US" dirty="0"/>
              <a:t>Purpose transition </a:t>
            </a:r>
          </a:p>
          <a:p>
            <a:r>
              <a:rPr lang="en-US" dirty="0"/>
              <a:t>(explore -&gt; analyze -&gt; present)</a:t>
            </a:r>
          </a:p>
        </p:txBody>
      </p:sp>
      <p:sp>
        <p:nvSpPr>
          <p:cNvPr id="14" name="Rectangle 13">
            <a:extLst>
              <a:ext uri="{FF2B5EF4-FFF2-40B4-BE49-F238E27FC236}">
                <a16:creationId xmlns:a16="http://schemas.microsoft.com/office/drawing/2014/main" id="{6FED4D08-3385-F14F-90A4-B87B44B64F34}"/>
              </a:ext>
            </a:extLst>
          </p:cNvPr>
          <p:cNvSpPr/>
          <p:nvPr/>
        </p:nvSpPr>
        <p:spPr>
          <a:xfrm rot="16200000">
            <a:off x="3568995" y="4728909"/>
            <a:ext cx="1849994" cy="646331"/>
          </a:xfrm>
          <a:prstGeom prst="rect">
            <a:avLst/>
          </a:prstGeom>
        </p:spPr>
        <p:txBody>
          <a:bodyPr wrap="none">
            <a:spAutoFit/>
          </a:bodyPr>
          <a:lstStyle/>
          <a:p>
            <a:r>
              <a:rPr lang="en-US" dirty="0"/>
              <a:t>Relative measure </a:t>
            </a:r>
          </a:p>
          <a:p>
            <a:r>
              <a:rPr lang="en-US" dirty="0"/>
              <a:t>       of degree</a:t>
            </a:r>
          </a:p>
        </p:txBody>
      </p:sp>
      <p:grpSp>
        <p:nvGrpSpPr>
          <p:cNvPr id="15" name="Group 14">
            <a:extLst>
              <a:ext uri="{FF2B5EF4-FFF2-40B4-BE49-F238E27FC236}">
                <a16:creationId xmlns:a16="http://schemas.microsoft.com/office/drawing/2014/main" id="{0E04A204-405A-0345-A4B6-C9DF8C82B9B4}"/>
              </a:ext>
            </a:extLst>
          </p:cNvPr>
          <p:cNvGrpSpPr/>
          <p:nvPr/>
        </p:nvGrpSpPr>
        <p:grpSpPr>
          <a:xfrm>
            <a:off x="4817157" y="4290075"/>
            <a:ext cx="3026077" cy="1509823"/>
            <a:chOff x="2619153" y="3895061"/>
            <a:chExt cx="5971954" cy="1509823"/>
          </a:xfrm>
        </p:grpSpPr>
        <p:cxnSp>
          <p:nvCxnSpPr>
            <p:cNvPr id="16" name="Straight Connector 15">
              <a:extLst>
                <a:ext uri="{FF2B5EF4-FFF2-40B4-BE49-F238E27FC236}">
                  <a16:creationId xmlns:a16="http://schemas.microsoft.com/office/drawing/2014/main" id="{29947B5C-84B3-2A48-A3C4-69523BB67E44}"/>
                </a:ext>
              </a:extLst>
            </p:cNvPr>
            <p:cNvCxnSpPr/>
            <p:nvPr/>
          </p:nvCxnSpPr>
          <p:spPr>
            <a:xfrm>
              <a:off x="2619153" y="3895061"/>
              <a:ext cx="0" cy="1509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AC8826-0513-4249-AAE6-42C3E4683F25}"/>
                </a:ext>
              </a:extLst>
            </p:cNvPr>
            <p:cNvCxnSpPr/>
            <p:nvPr/>
          </p:nvCxnSpPr>
          <p:spPr>
            <a:xfrm flipH="1" flipV="1">
              <a:off x="2626242" y="5404884"/>
              <a:ext cx="59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205313E-4270-9244-BF0D-030F591AB925}"/>
                </a:ext>
              </a:extLst>
            </p:cNvPr>
            <p:cNvCxnSpPr/>
            <p:nvPr/>
          </p:nvCxnSpPr>
          <p:spPr>
            <a:xfrm flipV="1">
              <a:off x="2814084" y="4097080"/>
              <a:ext cx="5684764" cy="11199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777FC-90E1-F840-8540-D5151089464E}"/>
                </a:ext>
              </a:extLst>
            </p:cNvPr>
            <p:cNvCxnSpPr/>
            <p:nvPr/>
          </p:nvCxnSpPr>
          <p:spPr>
            <a:xfrm>
              <a:off x="2814084" y="3983725"/>
              <a:ext cx="5599814" cy="1195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9C84F27D-EFE8-3E4C-887D-B9F0A4691665}"/>
              </a:ext>
            </a:extLst>
          </p:cNvPr>
          <p:cNvSpPr/>
          <p:nvPr/>
        </p:nvSpPr>
        <p:spPr>
          <a:xfrm>
            <a:off x="7796485" y="5389238"/>
            <a:ext cx="2433167" cy="369332"/>
          </a:xfrm>
          <a:prstGeom prst="rect">
            <a:avLst/>
          </a:prstGeom>
        </p:spPr>
        <p:txBody>
          <a:bodyPr wrap="none">
            <a:spAutoFit/>
          </a:bodyPr>
          <a:lstStyle/>
          <a:p>
            <a:r>
              <a:rPr lang="en-US" dirty="0">
                <a:solidFill>
                  <a:srgbClr val="FF0000"/>
                </a:solidFill>
              </a:rPr>
              <a:t>Complexity and “depth”</a:t>
            </a:r>
          </a:p>
        </p:txBody>
      </p:sp>
      <p:sp>
        <p:nvSpPr>
          <p:cNvPr id="25" name="Rectangle 24">
            <a:extLst>
              <a:ext uri="{FF2B5EF4-FFF2-40B4-BE49-F238E27FC236}">
                <a16:creationId xmlns:a16="http://schemas.microsoft.com/office/drawing/2014/main" id="{12B35DE2-2FE4-A648-B07F-6B7891707542}"/>
              </a:ext>
            </a:extLst>
          </p:cNvPr>
          <p:cNvSpPr/>
          <p:nvPr/>
        </p:nvSpPr>
        <p:spPr>
          <a:xfrm>
            <a:off x="7796485" y="4243272"/>
            <a:ext cx="3046090" cy="369332"/>
          </a:xfrm>
          <a:prstGeom prst="rect">
            <a:avLst/>
          </a:prstGeom>
        </p:spPr>
        <p:txBody>
          <a:bodyPr wrap="none">
            <a:spAutoFit/>
          </a:bodyPr>
          <a:lstStyle/>
          <a:p>
            <a:r>
              <a:rPr lang="en-US" dirty="0">
                <a:solidFill>
                  <a:srgbClr val="0070C0"/>
                </a:solidFill>
              </a:rPr>
              <a:t>Intelligence and “shallowness”</a:t>
            </a:r>
          </a:p>
        </p:txBody>
      </p:sp>
    </p:spTree>
    <p:extLst>
      <p:ext uri="{BB962C8B-B14F-4D97-AF65-F5344CB8AC3E}">
        <p14:creationId xmlns:p14="http://schemas.microsoft.com/office/powerpoint/2010/main" val="3767400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838200" y="24004"/>
            <a:ext cx="10515600" cy="1325563"/>
          </a:xfrm>
        </p:spPr>
        <p:txBody>
          <a:bodyPr/>
          <a:lstStyle/>
          <a:p>
            <a:r>
              <a:rPr lang="en-US" dirty="0"/>
              <a:t>Tradeoffs in visualization</a:t>
            </a:r>
          </a:p>
        </p:txBody>
      </p:sp>
      <p:sp>
        <p:nvSpPr>
          <p:cNvPr id="2" name="Rectangle 1">
            <a:extLst>
              <a:ext uri="{FF2B5EF4-FFF2-40B4-BE49-F238E27FC236}">
                <a16:creationId xmlns:a16="http://schemas.microsoft.com/office/drawing/2014/main" id="{FEE84E41-BF84-4E9E-B85F-E62962506125}"/>
              </a:ext>
            </a:extLst>
          </p:cNvPr>
          <p:cNvSpPr/>
          <p:nvPr/>
        </p:nvSpPr>
        <p:spPr>
          <a:xfrm>
            <a:off x="712933" y="1187291"/>
            <a:ext cx="3535263" cy="461665"/>
          </a:xfrm>
          <a:prstGeom prst="rect">
            <a:avLst/>
          </a:prstGeom>
        </p:spPr>
        <p:txBody>
          <a:bodyPr wrap="none">
            <a:spAutoFit/>
          </a:bodyPr>
          <a:lstStyle/>
          <a:p>
            <a:r>
              <a:rPr lang="en-US" sz="2400" dirty="0"/>
              <a:t>Cairo’s Visualization Wheel</a:t>
            </a:r>
          </a:p>
        </p:txBody>
      </p:sp>
      <p:sp>
        <p:nvSpPr>
          <p:cNvPr id="3" name="Rectangle 2"/>
          <p:cNvSpPr/>
          <p:nvPr/>
        </p:nvSpPr>
        <p:spPr>
          <a:xfrm>
            <a:off x="202096" y="6434576"/>
            <a:ext cx="7298630" cy="369332"/>
          </a:xfrm>
          <a:prstGeom prst="rect">
            <a:avLst/>
          </a:prstGeom>
        </p:spPr>
        <p:txBody>
          <a:bodyPr wrap="square">
            <a:spAutoFit/>
          </a:bodyPr>
          <a:lstStyle/>
          <a:p>
            <a:r>
              <a:rPr lang="en-US" dirty="0"/>
              <a:t>https://</a:t>
            </a:r>
            <a:r>
              <a:rPr lang="en-US" dirty="0" err="1"/>
              <a:t>ryanwingate.com</a:t>
            </a:r>
            <a:r>
              <a:rPr lang="en-US" dirty="0"/>
              <a:t>/visualization/guidelines/visualization-wheel/</a:t>
            </a:r>
          </a:p>
        </p:txBody>
      </p:sp>
      <p:pic>
        <p:nvPicPr>
          <p:cNvPr id="6" name="Picture 2" descr="visualization wheel">
            <a:extLst>
              <a:ext uri="{FF2B5EF4-FFF2-40B4-BE49-F238E27FC236}">
                <a16:creationId xmlns:a16="http://schemas.microsoft.com/office/drawing/2014/main" id="{D29EF740-7647-4810-AFD0-338DAF4C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8579"/>
            <a:ext cx="5038686" cy="44540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777B26B-00EE-4DF1-8348-4E8AC3C19EFA}"/>
              </a:ext>
            </a:extLst>
          </p:cNvPr>
          <p:cNvSpPr/>
          <p:nvPr/>
        </p:nvSpPr>
        <p:spPr>
          <a:xfrm>
            <a:off x="6772652" y="5677158"/>
            <a:ext cx="3025700" cy="646331"/>
          </a:xfrm>
          <a:prstGeom prst="rect">
            <a:avLst/>
          </a:prstGeom>
        </p:spPr>
        <p:txBody>
          <a:bodyPr wrap="none">
            <a:spAutoFit/>
          </a:bodyPr>
          <a:lstStyle/>
          <a:p>
            <a:r>
              <a:rPr lang="en-US"/>
              <a:t>Purpose transition </a:t>
            </a:r>
          </a:p>
          <a:p>
            <a:r>
              <a:rPr lang="en-US"/>
              <a:t>(explore -&gt; analyze -&gt; present)</a:t>
            </a:r>
          </a:p>
        </p:txBody>
      </p:sp>
      <p:sp>
        <p:nvSpPr>
          <p:cNvPr id="16" name="Rectangle 15">
            <a:extLst>
              <a:ext uri="{FF2B5EF4-FFF2-40B4-BE49-F238E27FC236}">
                <a16:creationId xmlns:a16="http://schemas.microsoft.com/office/drawing/2014/main" id="{5DF97C73-8EB9-4086-8DAB-DFC5F26F164C}"/>
              </a:ext>
            </a:extLst>
          </p:cNvPr>
          <p:cNvSpPr/>
          <p:nvPr/>
        </p:nvSpPr>
        <p:spPr>
          <a:xfrm rot="16200000">
            <a:off x="5425716" y="4583341"/>
            <a:ext cx="1849994" cy="646331"/>
          </a:xfrm>
          <a:prstGeom prst="rect">
            <a:avLst/>
          </a:prstGeom>
        </p:spPr>
        <p:txBody>
          <a:bodyPr wrap="none">
            <a:spAutoFit/>
          </a:bodyPr>
          <a:lstStyle/>
          <a:p>
            <a:r>
              <a:rPr lang="en-US"/>
              <a:t>Relative measure </a:t>
            </a:r>
          </a:p>
          <a:p>
            <a:r>
              <a:rPr lang="en-US"/>
              <a:t>       of degree</a:t>
            </a:r>
          </a:p>
        </p:txBody>
      </p:sp>
      <p:grpSp>
        <p:nvGrpSpPr>
          <p:cNvPr id="17" name="Group 16">
            <a:extLst>
              <a:ext uri="{FF2B5EF4-FFF2-40B4-BE49-F238E27FC236}">
                <a16:creationId xmlns:a16="http://schemas.microsoft.com/office/drawing/2014/main" id="{47A0B4F9-87CA-4DB6-BB02-5F6C94914C57}"/>
              </a:ext>
            </a:extLst>
          </p:cNvPr>
          <p:cNvGrpSpPr/>
          <p:nvPr/>
        </p:nvGrpSpPr>
        <p:grpSpPr>
          <a:xfrm>
            <a:off x="6673878" y="4144507"/>
            <a:ext cx="3026077" cy="1509823"/>
            <a:chOff x="2619153" y="3895061"/>
            <a:chExt cx="5971954" cy="1509823"/>
          </a:xfrm>
        </p:grpSpPr>
        <p:cxnSp>
          <p:nvCxnSpPr>
            <p:cNvPr id="18" name="Straight Connector 17">
              <a:extLst>
                <a:ext uri="{FF2B5EF4-FFF2-40B4-BE49-F238E27FC236}">
                  <a16:creationId xmlns:a16="http://schemas.microsoft.com/office/drawing/2014/main" id="{7BB8A809-B19A-4820-BAD8-29CE1B523291}"/>
                </a:ext>
              </a:extLst>
            </p:cNvPr>
            <p:cNvCxnSpPr/>
            <p:nvPr/>
          </p:nvCxnSpPr>
          <p:spPr>
            <a:xfrm>
              <a:off x="2619153" y="3895061"/>
              <a:ext cx="0" cy="1509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C41E5A-64C4-452A-BBBF-26BD6773B8A0}"/>
                </a:ext>
              </a:extLst>
            </p:cNvPr>
            <p:cNvCxnSpPr/>
            <p:nvPr/>
          </p:nvCxnSpPr>
          <p:spPr>
            <a:xfrm flipH="1" flipV="1">
              <a:off x="2626242" y="5404884"/>
              <a:ext cx="59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D3F29A-4296-4F11-9C33-0426CB109C19}"/>
                </a:ext>
              </a:extLst>
            </p:cNvPr>
            <p:cNvCxnSpPr/>
            <p:nvPr/>
          </p:nvCxnSpPr>
          <p:spPr>
            <a:xfrm flipV="1">
              <a:off x="2814084" y="4097080"/>
              <a:ext cx="5684764" cy="11199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E2F0B1-14DF-426B-AA88-9DCF900F9852}"/>
                </a:ext>
              </a:extLst>
            </p:cNvPr>
            <p:cNvCxnSpPr/>
            <p:nvPr/>
          </p:nvCxnSpPr>
          <p:spPr>
            <a:xfrm>
              <a:off x="2814084" y="3983725"/>
              <a:ext cx="5599814" cy="1195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54A0D73D-BFA5-4458-BA9E-075550E5EDD5}"/>
              </a:ext>
            </a:extLst>
          </p:cNvPr>
          <p:cNvSpPr/>
          <p:nvPr/>
        </p:nvSpPr>
        <p:spPr>
          <a:xfrm>
            <a:off x="9653206" y="5243670"/>
            <a:ext cx="2272097" cy="369332"/>
          </a:xfrm>
          <a:prstGeom prst="rect">
            <a:avLst/>
          </a:prstGeom>
        </p:spPr>
        <p:txBody>
          <a:bodyPr wrap="none">
            <a:spAutoFit/>
          </a:bodyPr>
          <a:lstStyle/>
          <a:p>
            <a:r>
              <a:rPr lang="en-US">
                <a:solidFill>
                  <a:srgbClr val="FF0000"/>
                </a:solidFill>
              </a:rPr>
              <a:t>Complexity and Depth</a:t>
            </a:r>
          </a:p>
        </p:txBody>
      </p:sp>
      <p:sp>
        <p:nvSpPr>
          <p:cNvPr id="23" name="Rectangle 22">
            <a:extLst>
              <a:ext uri="{FF2B5EF4-FFF2-40B4-BE49-F238E27FC236}">
                <a16:creationId xmlns:a16="http://schemas.microsoft.com/office/drawing/2014/main" id="{33C2CF2F-7C7C-4944-87CF-21C002F17107}"/>
              </a:ext>
            </a:extLst>
          </p:cNvPr>
          <p:cNvSpPr/>
          <p:nvPr/>
        </p:nvSpPr>
        <p:spPr>
          <a:xfrm>
            <a:off x="9653206" y="4097704"/>
            <a:ext cx="2458302" cy="369332"/>
          </a:xfrm>
          <a:prstGeom prst="rect">
            <a:avLst/>
          </a:prstGeom>
        </p:spPr>
        <p:txBody>
          <a:bodyPr wrap="none">
            <a:spAutoFit/>
          </a:bodyPr>
          <a:lstStyle/>
          <a:p>
            <a:r>
              <a:rPr lang="en-US">
                <a:solidFill>
                  <a:srgbClr val="0070C0"/>
                </a:solidFill>
              </a:rPr>
              <a:t>Intelligence and Shallow</a:t>
            </a:r>
          </a:p>
        </p:txBody>
      </p:sp>
      <p:graphicFrame>
        <p:nvGraphicFramePr>
          <p:cNvPr id="4" name="Diagram 3">
            <a:extLst>
              <a:ext uri="{FF2B5EF4-FFF2-40B4-BE49-F238E27FC236}">
                <a16:creationId xmlns:a16="http://schemas.microsoft.com/office/drawing/2014/main" id="{691C0BBD-1965-B74C-8160-022D2B531148}"/>
              </a:ext>
            </a:extLst>
          </p:cNvPr>
          <p:cNvGraphicFramePr/>
          <p:nvPr/>
        </p:nvGraphicFramePr>
        <p:xfrm>
          <a:off x="3507477" y="2132396"/>
          <a:ext cx="6036333" cy="4024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878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p:spPr>
        <p:txBody>
          <a:bodyPr>
            <a:normAutofit/>
          </a:bodyPr>
          <a:lstStyle/>
          <a:p>
            <a:pPr>
              <a:lnSpc>
                <a:spcPct val="100000"/>
              </a:lnSpc>
              <a:spcBef>
                <a:spcPts val="0"/>
              </a:spcBef>
            </a:pPr>
            <a:r>
              <a:rPr lang="en-US" sz="3800" dirty="0"/>
              <a:t>The embedded “instructions” to read scientific visualization</a:t>
            </a:r>
          </a:p>
        </p:txBody>
      </p:sp>
      <p:sp>
        <p:nvSpPr>
          <p:cNvPr id="8" name="Content Placeholder 7"/>
          <p:cNvSpPr>
            <a:spLocks noGrp="1"/>
          </p:cNvSpPr>
          <p:nvPr>
            <p:ph idx="1"/>
          </p:nvPr>
        </p:nvSpPr>
        <p:spPr>
          <a:xfrm>
            <a:off x="2885298" y="2359963"/>
            <a:ext cx="7640030" cy="3340446"/>
          </a:xfrm>
        </p:spPr>
        <p:txBody>
          <a:bodyPr>
            <a:normAutofit lnSpcReduction="10000"/>
          </a:bodyPr>
          <a:lstStyle/>
          <a:p>
            <a:pPr marL="0" indent="0">
              <a:buNone/>
            </a:pPr>
            <a:r>
              <a:rPr lang="en-US" dirty="0"/>
              <a:t>The three “elements” of visualization</a:t>
            </a:r>
          </a:p>
          <a:p>
            <a:r>
              <a:rPr lang="en-US" dirty="0"/>
              <a:t>The spatial substrate</a:t>
            </a:r>
          </a:p>
          <a:p>
            <a:r>
              <a:rPr lang="en-US" dirty="0"/>
              <a:t>The graphics content</a:t>
            </a:r>
          </a:p>
          <a:p>
            <a:r>
              <a:rPr lang="en-US" dirty="0"/>
              <a:t>The graphics design</a:t>
            </a:r>
          </a:p>
          <a:p>
            <a:pPr marL="0" indent="0">
              <a:buNone/>
            </a:pPr>
            <a:endParaRPr lang="en-US" dirty="0"/>
          </a:p>
          <a:p>
            <a:pPr marL="0" indent="0">
              <a:buNone/>
            </a:pPr>
            <a:r>
              <a:rPr lang="en-US" dirty="0">
                <a:solidFill>
                  <a:srgbClr val="FF0000"/>
                </a:solidFill>
              </a:rPr>
              <a:t>Figure-specific instructions will be discussed throughout the course for each figure style </a:t>
            </a:r>
          </a:p>
        </p:txBody>
      </p:sp>
    </p:spTree>
    <p:extLst>
      <p:ext uri="{BB962C8B-B14F-4D97-AF65-F5344CB8AC3E}">
        <p14:creationId xmlns:p14="http://schemas.microsoft.com/office/powerpoint/2010/main" val="3084380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36" y="22811"/>
            <a:ext cx="11132127" cy="1325563"/>
          </a:xfrm>
        </p:spPr>
        <p:txBody>
          <a:bodyPr/>
          <a:lstStyle/>
          <a:p>
            <a:r>
              <a:rPr lang="en-US" dirty="0"/>
              <a:t>Spatial substrate</a:t>
            </a:r>
          </a:p>
        </p:txBody>
      </p:sp>
      <p:sp>
        <p:nvSpPr>
          <p:cNvPr id="9" name="Content Placeholder 7">
            <a:extLst>
              <a:ext uri="{FF2B5EF4-FFF2-40B4-BE49-F238E27FC236}">
                <a16:creationId xmlns:a16="http://schemas.microsoft.com/office/drawing/2014/main" id="{DDECD1D9-5F87-4085-8FAD-6C8AFE29EC6C}"/>
              </a:ext>
            </a:extLst>
          </p:cNvPr>
          <p:cNvSpPr>
            <a:spLocks noGrp="1"/>
          </p:cNvSpPr>
          <p:nvPr>
            <p:ph idx="1"/>
          </p:nvPr>
        </p:nvSpPr>
        <p:spPr>
          <a:xfrm>
            <a:off x="556222" y="1157825"/>
            <a:ext cx="10980103" cy="2627366"/>
          </a:xfrm>
        </p:spPr>
        <p:txBody>
          <a:bodyPr>
            <a:normAutofit/>
          </a:bodyPr>
          <a:lstStyle/>
          <a:p>
            <a:pPr marL="0" indent="0">
              <a:buNone/>
            </a:pPr>
            <a:r>
              <a:rPr lang="en-US" sz="2400" dirty="0"/>
              <a:t>How space is used to represent data</a:t>
            </a:r>
          </a:p>
          <a:p>
            <a:r>
              <a:rPr lang="en-US" sz="2400" dirty="0"/>
              <a:t>2D along x-axis and y-axis</a:t>
            </a:r>
          </a:p>
          <a:p>
            <a:r>
              <a:rPr lang="en-US" sz="2400" dirty="0"/>
              <a:t>3D along x-, y-, and z-axis</a:t>
            </a:r>
          </a:p>
          <a:p>
            <a:r>
              <a:rPr lang="en-US" sz="2400" dirty="0"/>
              <a:t>4D along x-, y-, z-, and an additional axis (hard to understand)</a:t>
            </a:r>
            <a:endParaRPr lang="en-US" sz="2000" dirty="0"/>
          </a:p>
          <a:p>
            <a:pPr lvl="1"/>
            <a:r>
              <a:rPr lang="en-US" sz="1600" dirty="0"/>
              <a:t>Time?</a:t>
            </a:r>
          </a:p>
          <a:p>
            <a:pPr lvl="1"/>
            <a:r>
              <a:rPr lang="en-US" sz="1600" dirty="0"/>
              <a:t>Color?</a:t>
            </a:r>
          </a:p>
        </p:txBody>
      </p:sp>
      <p:pic>
        <p:nvPicPr>
          <p:cNvPr id="1026" name="Picture 2">
            <a:extLst>
              <a:ext uri="{FF2B5EF4-FFF2-40B4-BE49-F238E27FC236}">
                <a16:creationId xmlns:a16="http://schemas.microsoft.com/office/drawing/2014/main" id="{EBAD167B-3AD3-4EC0-ABB4-2CA8CCF4C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623" y="3185254"/>
            <a:ext cx="3935856" cy="35123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AC48A31-944D-4549-99DB-A74425FFD5C9}"/>
              </a:ext>
            </a:extLst>
          </p:cNvPr>
          <p:cNvSpPr/>
          <p:nvPr/>
        </p:nvSpPr>
        <p:spPr>
          <a:xfrm>
            <a:off x="8650838" y="6501640"/>
            <a:ext cx="3541162" cy="369332"/>
          </a:xfrm>
          <a:prstGeom prst="rect">
            <a:avLst/>
          </a:prstGeom>
        </p:spPr>
        <p:txBody>
          <a:bodyPr wrap="none">
            <a:spAutoFit/>
          </a:bodyPr>
          <a:lstStyle/>
          <a:p>
            <a:r>
              <a:rPr lang="en-US" dirty="0"/>
              <a:t>https://i.stack.imgur.com/L0gVr.png</a:t>
            </a:r>
          </a:p>
        </p:txBody>
      </p:sp>
    </p:spTree>
    <p:extLst>
      <p:ext uri="{BB962C8B-B14F-4D97-AF65-F5344CB8AC3E}">
        <p14:creationId xmlns:p14="http://schemas.microsoft.com/office/powerpoint/2010/main" val="559728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49" y="-60960"/>
            <a:ext cx="11132127" cy="1325563"/>
          </a:xfrm>
        </p:spPr>
        <p:txBody>
          <a:bodyPr/>
          <a:lstStyle/>
          <a:p>
            <a:r>
              <a:rPr lang="en-US" dirty="0"/>
              <a:t>Implications for 3D</a:t>
            </a:r>
          </a:p>
        </p:txBody>
      </p:sp>
      <p:pic>
        <p:nvPicPr>
          <p:cNvPr id="4" name="Picture 3">
            <a:extLst>
              <a:ext uri="{FF2B5EF4-FFF2-40B4-BE49-F238E27FC236}">
                <a16:creationId xmlns:a16="http://schemas.microsoft.com/office/drawing/2014/main" id="{20B84EAC-A274-42BD-A3C4-965474E5D29E}"/>
              </a:ext>
            </a:extLst>
          </p:cNvPr>
          <p:cNvPicPr>
            <a:picLocks noChangeAspect="1"/>
          </p:cNvPicPr>
          <p:nvPr/>
        </p:nvPicPr>
        <p:blipFill>
          <a:blip r:embed="rId3"/>
          <a:stretch>
            <a:fillRect/>
          </a:stretch>
        </p:blipFill>
        <p:spPr>
          <a:xfrm>
            <a:off x="5765442" y="1651871"/>
            <a:ext cx="5566061" cy="4715117"/>
          </a:xfrm>
          <a:prstGeom prst="rect">
            <a:avLst/>
          </a:prstGeom>
        </p:spPr>
      </p:pic>
      <p:sp>
        <p:nvSpPr>
          <p:cNvPr id="8" name="Content Placeholder 7">
            <a:extLst>
              <a:ext uri="{FF2B5EF4-FFF2-40B4-BE49-F238E27FC236}">
                <a16:creationId xmlns:a16="http://schemas.microsoft.com/office/drawing/2014/main" id="{0297D21D-BB6C-4B9A-AF84-30ABB0314106}"/>
              </a:ext>
            </a:extLst>
          </p:cNvPr>
          <p:cNvSpPr>
            <a:spLocks noGrp="1"/>
          </p:cNvSpPr>
          <p:nvPr>
            <p:ph idx="1"/>
          </p:nvPr>
        </p:nvSpPr>
        <p:spPr>
          <a:xfrm>
            <a:off x="5649058" y="1098111"/>
            <a:ext cx="5726254" cy="483405"/>
          </a:xfrm>
        </p:spPr>
        <p:txBody>
          <a:bodyPr>
            <a:normAutofit fontScale="92500"/>
          </a:bodyPr>
          <a:lstStyle/>
          <a:p>
            <a:pPr marL="0" indent="0">
              <a:buNone/>
            </a:pPr>
            <a:r>
              <a:rPr lang="en-US" sz="2400" dirty="0"/>
              <a:t>The same pie plot from four </a:t>
            </a:r>
            <a:r>
              <a:rPr lang="en-US" sz="2400"/>
              <a:t>different angles</a:t>
            </a:r>
            <a:endParaRPr lang="en-US" sz="2400" dirty="0"/>
          </a:p>
        </p:txBody>
      </p:sp>
      <p:sp>
        <p:nvSpPr>
          <p:cNvPr id="5" name="Rectangle 4">
            <a:extLst>
              <a:ext uri="{FF2B5EF4-FFF2-40B4-BE49-F238E27FC236}">
                <a16:creationId xmlns:a16="http://schemas.microsoft.com/office/drawing/2014/main" id="{916652BB-A959-4498-BC51-9F1D38FA8F8E}"/>
              </a:ext>
            </a:extLst>
          </p:cNvPr>
          <p:cNvSpPr/>
          <p:nvPr/>
        </p:nvSpPr>
        <p:spPr>
          <a:xfrm>
            <a:off x="5831988" y="6437343"/>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11" name="Content Placeholder 7">
            <a:extLst>
              <a:ext uri="{FF2B5EF4-FFF2-40B4-BE49-F238E27FC236}">
                <a16:creationId xmlns:a16="http://schemas.microsoft.com/office/drawing/2014/main" id="{D35CBD38-9447-4B52-8E60-BE61C89C9D23}"/>
              </a:ext>
            </a:extLst>
          </p:cNvPr>
          <p:cNvSpPr txBox="1">
            <a:spLocks/>
          </p:cNvSpPr>
          <p:nvPr/>
        </p:nvSpPr>
        <p:spPr>
          <a:xfrm>
            <a:off x="292154" y="1753357"/>
            <a:ext cx="5473288" cy="4418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3D projected into 2D </a:t>
            </a:r>
          </a:p>
          <a:p>
            <a:r>
              <a:rPr lang="en-US" sz="2400" dirty="0"/>
              <a:t>The projection distorts the data and the human visual system cannot fully correct for the distortion</a:t>
            </a:r>
          </a:p>
          <a:p>
            <a:r>
              <a:rPr lang="en-US" sz="2400" dirty="0"/>
              <a:t>3-D often </a:t>
            </a:r>
            <a:r>
              <a:rPr lang="en-US" sz="2400" u="sng" dirty="0"/>
              <a:t>only to decorate – bad</a:t>
            </a:r>
          </a:p>
          <a:p>
            <a:endParaRPr lang="en-US" dirty="0"/>
          </a:p>
          <a:p>
            <a:endParaRPr lang="en-US" sz="2400" dirty="0"/>
          </a:p>
        </p:txBody>
      </p:sp>
    </p:spTree>
    <p:extLst>
      <p:ext uri="{BB962C8B-B14F-4D97-AF65-F5344CB8AC3E}">
        <p14:creationId xmlns:p14="http://schemas.microsoft.com/office/powerpoint/2010/main" val="327392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49" y="-60960"/>
            <a:ext cx="11132127" cy="1325563"/>
          </a:xfrm>
        </p:spPr>
        <p:txBody>
          <a:bodyPr/>
          <a:lstStyle/>
          <a:p>
            <a:r>
              <a:rPr lang="en-US" dirty="0"/>
              <a:t>Implications for 3D</a:t>
            </a:r>
          </a:p>
        </p:txBody>
      </p:sp>
      <p:sp>
        <p:nvSpPr>
          <p:cNvPr id="8" name="Content Placeholder 7">
            <a:extLst>
              <a:ext uri="{FF2B5EF4-FFF2-40B4-BE49-F238E27FC236}">
                <a16:creationId xmlns:a16="http://schemas.microsoft.com/office/drawing/2014/main" id="{0297D21D-BB6C-4B9A-AF84-30ABB0314106}"/>
              </a:ext>
            </a:extLst>
          </p:cNvPr>
          <p:cNvSpPr>
            <a:spLocks noGrp="1"/>
          </p:cNvSpPr>
          <p:nvPr>
            <p:ph idx="1"/>
          </p:nvPr>
        </p:nvSpPr>
        <p:spPr>
          <a:xfrm>
            <a:off x="6926748" y="1196175"/>
            <a:ext cx="3992006" cy="483405"/>
          </a:xfrm>
        </p:spPr>
        <p:txBody>
          <a:bodyPr>
            <a:normAutofit fontScale="92500"/>
          </a:bodyPr>
          <a:lstStyle/>
          <a:p>
            <a:pPr marL="0" indent="0">
              <a:buNone/>
            </a:pPr>
            <a:r>
              <a:rPr lang="en-US" sz="2400" dirty="0"/>
              <a:t># of passengers on the Titanic</a:t>
            </a:r>
          </a:p>
        </p:txBody>
      </p:sp>
      <p:sp>
        <p:nvSpPr>
          <p:cNvPr id="5" name="Rectangle 4">
            <a:extLst>
              <a:ext uri="{FF2B5EF4-FFF2-40B4-BE49-F238E27FC236}">
                <a16:creationId xmlns:a16="http://schemas.microsoft.com/office/drawing/2014/main" id="{916652BB-A959-4498-BC51-9F1D38FA8F8E}"/>
              </a:ext>
            </a:extLst>
          </p:cNvPr>
          <p:cNvSpPr/>
          <p:nvPr/>
        </p:nvSpPr>
        <p:spPr>
          <a:xfrm>
            <a:off x="6446281" y="6202343"/>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pic>
        <p:nvPicPr>
          <p:cNvPr id="6" name="Picture 5">
            <a:extLst>
              <a:ext uri="{FF2B5EF4-FFF2-40B4-BE49-F238E27FC236}">
                <a16:creationId xmlns:a16="http://schemas.microsoft.com/office/drawing/2014/main" id="{EC849333-F163-4032-8832-1F1FA9CB0895}"/>
              </a:ext>
            </a:extLst>
          </p:cNvPr>
          <p:cNvPicPr>
            <a:picLocks noChangeAspect="1"/>
          </p:cNvPicPr>
          <p:nvPr/>
        </p:nvPicPr>
        <p:blipFill>
          <a:blip r:embed="rId3"/>
          <a:stretch>
            <a:fillRect/>
          </a:stretch>
        </p:blipFill>
        <p:spPr>
          <a:xfrm>
            <a:off x="6123845" y="1711802"/>
            <a:ext cx="5961464" cy="4490541"/>
          </a:xfrm>
          <a:prstGeom prst="rect">
            <a:avLst/>
          </a:prstGeom>
        </p:spPr>
      </p:pic>
      <p:sp>
        <p:nvSpPr>
          <p:cNvPr id="3" name="Rectangle 2">
            <a:extLst>
              <a:ext uri="{FF2B5EF4-FFF2-40B4-BE49-F238E27FC236}">
                <a16:creationId xmlns:a16="http://schemas.microsoft.com/office/drawing/2014/main" id="{0E5FED59-CAE8-48E6-9D9E-13E9BF8F2403}"/>
              </a:ext>
            </a:extLst>
          </p:cNvPr>
          <p:cNvSpPr/>
          <p:nvPr/>
        </p:nvSpPr>
        <p:spPr>
          <a:xfrm>
            <a:off x="11584384" y="1711802"/>
            <a:ext cx="505018" cy="27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7">
            <a:extLst>
              <a:ext uri="{FF2B5EF4-FFF2-40B4-BE49-F238E27FC236}">
                <a16:creationId xmlns:a16="http://schemas.microsoft.com/office/drawing/2014/main" id="{D35CBD38-9447-4B52-8E60-BE61C89C9D23}"/>
              </a:ext>
            </a:extLst>
          </p:cNvPr>
          <p:cNvSpPr txBox="1">
            <a:spLocks/>
          </p:cNvSpPr>
          <p:nvPr/>
        </p:nvSpPr>
        <p:spPr>
          <a:xfrm>
            <a:off x="292154" y="1753357"/>
            <a:ext cx="5473288" cy="4418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3D projected into 2D </a:t>
            </a:r>
          </a:p>
          <a:p>
            <a:r>
              <a:rPr lang="en-US" sz="2400" dirty="0"/>
              <a:t>The projection distorts the data and the human visual system cannot fully correct for the distortion</a:t>
            </a:r>
          </a:p>
          <a:p>
            <a:r>
              <a:rPr lang="en-US" sz="2400" dirty="0"/>
              <a:t>3-D often </a:t>
            </a:r>
            <a:r>
              <a:rPr lang="en-US" sz="2400" u="sng" dirty="0"/>
              <a:t>only to decorate – bad</a:t>
            </a:r>
            <a:endParaRPr lang="en-US" dirty="0"/>
          </a:p>
          <a:p>
            <a:endParaRPr lang="en-US" dirty="0"/>
          </a:p>
          <a:p>
            <a:endParaRPr lang="en-US" sz="2400" dirty="0"/>
          </a:p>
        </p:txBody>
      </p:sp>
    </p:spTree>
    <p:extLst>
      <p:ext uri="{BB962C8B-B14F-4D97-AF65-F5344CB8AC3E}">
        <p14:creationId xmlns:p14="http://schemas.microsoft.com/office/powerpoint/2010/main" val="3341801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49" y="-60960"/>
            <a:ext cx="11132127" cy="1325563"/>
          </a:xfrm>
        </p:spPr>
        <p:txBody>
          <a:bodyPr/>
          <a:lstStyle/>
          <a:p>
            <a:r>
              <a:rPr lang="en-US" dirty="0"/>
              <a:t>2D: generally better</a:t>
            </a:r>
          </a:p>
        </p:txBody>
      </p:sp>
      <p:sp>
        <p:nvSpPr>
          <p:cNvPr id="8" name="Content Placeholder 7">
            <a:extLst>
              <a:ext uri="{FF2B5EF4-FFF2-40B4-BE49-F238E27FC236}">
                <a16:creationId xmlns:a16="http://schemas.microsoft.com/office/drawing/2014/main" id="{0297D21D-BB6C-4B9A-AF84-30ABB0314106}"/>
              </a:ext>
            </a:extLst>
          </p:cNvPr>
          <p:cNvSpPr>
            <a:spLocks noGrp="1"/>
          </p:cNvSpPr>
          <p:nvPr>
            <p:ph idx="1"/>
          </p:nvPr>
        </p:nvSpPr>
        <p:spPr>
          <a:xfrm>
            <a:off x="4099997" y="1158542"/>
            <a:ext cx="3992006" cy="483405"/>
          </a:xfrm>
        </p:spPr>
        <p:txBody>
          <a:bodyPr>
            <a:normAutofit fontScale="92500"/>
          </a:bodyPr>
          <a:lstStyle/>
          <a:p>
            <a:pPr marL="0" indent="0">
              <a:buNone/>
            </a:pPr>
            <a:r>
              <a:rPr lang="en-US" sz="2400" dirty="0"/>
              <a:t># of passengers on the Titanic</a:t>
            </a:r>
          </a:p>
        </p:txBody>
      </p:sp>
      <p:sp>
        <p:nvSpPr>
          <p:cNvPr id="5" name="Rectangle 4">
            <a:extLst>
              <a:ext uri="{FF2B5EF4-FFF2-40B4-BE49-F238E27FC236}">
                <a16:creationId xmlns:a16="http://schemas.microsoft.com/office/drawing/2014/main" id="{916652BB-A959-4498-BC51-9F1D38FA8F8E}"/>
              </a:ext>
            </a:extLst>
          </p:cNvPr>
          <p:cNvSpPr/>
          <p:nvPr/>
        </p:nvSpPr>
        <p:spPr>
          <a:xfrm>
            <a:off x="6446281" y="648866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pic>
        <p:nvPicPr>
          <p:cNvPr id="6" name="Picture 5">
            <a:extLst>
              <a:ext uri="{FF2B5EF4-FFF2-40B4-BE49-F238E27FC236}">
                <a16:creationId xmlns:a16="http://schemas.microsoft.com/office/drawing/2014/main" id="{EC849333-F163-4032-8832-1F1FA9CB0895}"/>
              </a:ext>
            </a:extLst>
          </p:cNvPr>
          <p:cNvPicPr>
            <a:picLocks noChangeAspect="1"/>
          </p:cNvPicPr>
          <p:nvPr/>
        </p:nvPicPr>
        <p:blipFill>
          <a:blip r:embed="rId3"/>
          <a:stretch>
            <a:fillRect/>
          </a:stretch>
        </p:blipFill>
        <p:spPr>
          <a:xfrm>
            <a:off x="566224" y="1674169"/>
            <a:ext cx="5597813" cy="4216617"/>
          </a:xfrm>
          <a:prstGeom prst="rect">
            <a:avLst/>
          </a:prstGeom>
        </p:spPr>
      </p:pic>
      <p:sp>
        <p:nvSpPr>
          <p:cNvPr id="3" name="Rectangle 2">
            <a:extLst>
              <a:ext uri="{FF2B5EF4-FFF2-40B4-BE49-F238E27FC236}">
                <a16:creationId xmlns:a16="http://schemas.microsoft.com/office/drawing/2014/main" id="{0E5FED59-CAE8-48E6-9D9E-13E9BF8F2403}"/>
              </a:ext>
            </a:extLst>
          </p:cNvPr>
          <p:cNvSpPr/>
          <p:nvPr/>
        </p:nvSpPr>
        <p:spPr>
          <a:xfrm>
            <a:off x="5659019" y="1674169"/>
            <a:ext cx="505018" cy="2714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1DE935-25F0-4744-86AB-C29DE2B928AB}"/>
              </a:ext>
            </a:extLst>
          </p:cNvPr>
          <p:cNvPicPr>
            <a:picLocks noChangeAspect="1"/>
          </p:cNvPicPr>
          <p:nvPr/>
        </p:nvPicPr>
        <p:blipFill>
          <a:blip r:embed="rId4"/>
          <a:stretch>
            <a:fillRect/>
          </a:stretch>
        </p:blipFill>
        <p:spPr>
          <a:xfrm>
            <a:off x="6364930" y="2652120"/>
            <a:ext cx="5324749" cy="3238666"/>
          </a:xfrm>
          <a:prstGeom prst="rect">
            <a:avLst/>
          </a:prstGeom>
        </p:spPr>
      </p:pic>
      <p:sp>
        <p:nvSpPr>
          <p:cNvPr id="7" name="Rectangle 6">
            <a:extLst>
              <a:ext uri="{FF2B5EF4-FFF2-40B4-BE49-F238E27FC236}">
                <a16:creationId xmlns:a16="http://schemas.microsoft.com/office/drawing/2014/main" id="{6DA1E1CF-7AC8-404F-7E29-AFC394071D84}"/>
              </a:ext>
            </a:extLst>
          </p:cNvPr>
          <p:cNvSpPr/>
          <p:nvPr/>
        </p:nvSpPr>
        <p:spPr>
          <a:xfrm>
            <a:off x="5642394" y="1657543"/>
            <a:ext cx="722536" cy="288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5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C587-46B9-134A-AA68-31C41D0C7C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9700F48-CB42-214A-AC0A-4DEE87ABD864}"/>
              </a:ext>
            </a:extLst>
          </p:cNvPr>
          <p:cNvPicPr>
            <a:picLocks noGrp="1" noChangeAspect="1"/>
          </p:cNvPicPr>
          <p:nvPr>
            <p:ph idx="1"/>
          </p:nvPr>
        </p:nvPicPr>
        <p:blipFill>
          <a:blip r:embed="rId3"/>
          <a:stretch>
            <a:fillRect/>
          </a:stretch>
        </p:blipFill>
        <p:spPr>
          <a:xfrm>
            <a:off x="679388" y="196634"/>
            <a:ext cx="10833224" cy="3484199"/>
          </a:xfrm>
          <a:prstGeom prst="rect">
            <a:avLst/>
          </a:prstGeom>
        </p:spPr>
      </p:pic>
      <p:pic>
        <p:nvPicPr>
          <p:cNvPr id="6" name="Picture 5">
            <a:extLst>
              <a:ext uri="{FF2B5EF4-FFF2-40B4-BE49-F238E27FC236}">
                <a16:creationId xmlns:a16="http://schemas.microsoft.com/office/drawing/2014/main" id="{56F6ABE4-D5AD-7048-B01B-189960B8DC0E}"/>
              </a:ext>
            </a:extLst>
          </p:cNvPr>
          <p:cNvPicPr>
            <a:picLocks noChangeAspect="1"/>
          </p:cNvPicPr>
          <p:nvPr/>
        </p:nvPicPr>
        <p:blipFill>
          <a:blip r:embed="rId4"/>
          <a:stretch>
            <a:fillRect/>
          </a:stretch>
        </p:blipFill>
        <p:spPr>
          <a:xfrm>
            <a:off x="3158158" y="3680833"/>
            <a:ext cx="2324100" cy="3048000"/>
          </a:xfrm>
          <a:prstGeom prst="rect">
            <a:avLst/>
          </a:prstGeom>
        </p:spPr>
      </p:pic>
      <p:cxnSp>
        <p:nvCxnSpPr>
          <p:cNvPr id="8" name="Straight Connector 7">
            <a:extLst>
              <a:ext uri="{FF2B5EF4-FFF2-40B4-BE49-F238E27FC236}">
                <a16:creationId xmlns:a16="http://schemas.microsoft.com/office/drawing/2014/main" id="{2638FC80-A94B-F34C-B180-DCD8834CC80D}"/>
              </a:ext>
            </a:extLst>
          </p:cNvPr>
          <p:cNvCxnSpPr/>
          <p:nvPr/>
        </p:nvCxnSpPr>
        <p:spPr>
          <a:xfrm>
            <a:off x="3578086" y="5009321"/>
            <a:ext cx="1285461"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81C547-3DCD-BC42-8B2A-406A359B75E2}"/>
              </a:ext>
            </a:extLst>
          </p:cNvPr>
          <p:cNvCxnSpPr/>
          <p:nvPr/>
        </p:nvCxnSpPr>
        <p:spPr>
          <a:xfrm>
            <a:off x="3863007" y="5546034"/>
            <a:ext cx="1285461"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51A285-4D56-F041-98E2-DD81E06063A0}"/>
              </a:ext>
            </a:extLst>
          </p:cNvPr>
          <p:cNvSpPr txBox="1"/>
          <p:nvPr/>
        </p:nvSpPr>
        <p:spPr>
          <a:xfrm>
            <a:off x="3485319" y="4841856"/>
            <a:ext cx="2040835" cy="307777"/>
          </a:xfrm>
          <a:prstGeom prst="rect">
            <a:avLst/>
          </a:prstGeom>
          <a:noFill/>
        </p:spPr>
        <p:txBody>
          <a:bodyPr wrap="square" rtlCol="0">
            <a:spAutoFit/>
          </a:bodyPr>
          <a:lstStyle/>
          <a:p>
            <a:r>
              <a:rPr lang="en-US" sz="1400" dirty="0">
                <a:solidFill>
                  <a:srgbClr val="00B050"/>
                </a:solidFill>
                <a:highlight>
                  <a:srgbClr val="C0C0C0"/>
                </a:highlight>
              </a:rPr>
              <a:t>good visualizations</a:t>
            </a:r>
          </a:p>
        </p:txBody>
      </p:sp>
      <p:sp>
        <p:nvSpPr>
          <p:cNvPr id="11" name="TextBox 10">
            <a:extLst>
              <a:ext uri="{FF2B5EF4-FFF2-40B4-BE49-F238E27FC236}">
                <a16:creationId xmlns:a16="http://schemas.microsoft.com/office/drawing/2014/main" id="{C1271E12-0B7B-ED4B-9C34-4066303C8C30}"/>
              </a:ext>
            </a:extLst>
          </p:cNvPr>
          <p:cNvSpPr txBox="1"/>
          <p:nvPr/>
        </p:nvSpPr>
        <p:spPr>
          <a:xfrm>
            <a:off x="3776869" y="5354998"/>
            <a:ext cx="2040835" cy="307777"/>
          </a:xfrm>
          <a:prstGeom prst="rect">
            <a:avLst/>
          </a:prstGeom>
          <a:noFill/>
        </p:spPr>
        <p:txBody>
          <a:bodyPr wrap="square" rtlCol="0">
            <a:spAutoFit/>
          </a:bodyPr>
          <a:lstStyle/>
          <a:p>
            <a:r>
              <a:rPr lang="en-US" sz="1400" dirty="0">
                <a:solidFill>
                  <a:srgbClr val="00B050"/>
                </a:solidFill>
                <a:highlight>
                  <a:srgbClr val="C0C0C0"/>
                </a:highlight>
              </a:rPr>
              <a:t>bad visualization</a:t>
            </a:r>
          </a:p>
        </p:txBody>
      </p:sp>
      <p:cxnSp>
        <p:nvCxnSpPr>
          <p:cNvPr id="13" name="Straight Connector 12">
            <a:extLst>
              <a:ext uri="{FF2B5EF4-FFF2-40B4-BE49-F238E27FC236}">
                <a16:creationId xmlns:a16="http://schemas.microsoft.com/office/drawing/2014/main" id="{8498F495-439F-DB49-8B9F-5E1E81A056B2}"/>
              </a:ext>
            </a:extLst>
          </p:cNvPr>
          <p:cNvCxnSpPr>
            <a:cxnSpLocks/>
          </p:cNvCxnSpPr>
          <p:nvPr/>
        </p:nvCxnSpPr>
        <p:spPr>
          <a:xfrm>
            <a:off x="3485319" y="5827305"/>
            <a:ext cx="735497"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6971A4-93AE-A444-A3E0-8C151AE56CA4}"/>
              </a:ext>
            </a:extLst>
          </p:cNvPr>
          <p:cNvSpPr txBox="1"/>
          <p:nvPr/>
        </p:nvSpPr>
        <p:spPr>
          <a:xfrm>
            <a:off x="3609146" y="5699922"/>
            <a:ext cx="2040835" cy="307777"/>
          </a:xfrm>
          <a:prstGeom prst="rect">
            <a:avLst/>
          </a:prstGeom>
          <a:noFill/>
        </p:spPr>
        <p:txBody>
          <a:bodyPr wrap="square" rtlCol="0">
            <a:spAutoFit/>
          </a:bodyPr>
          <a:lstStyle/>
          <a:p>
            <a:r>
              <a:rPr lang="en-US" sz="1400" dirty="0">
                <a:solidFill>
                  <a:srgbClr val="00B050"/>
                </a:solidFill>
                <a:highlight>
                  <a:srgbClr val="C0C0C0"/>
                </a:highlight>
              </a:rPr>
              <a:t>bad</a:t>
            </a:r>
          </a:p>
        </p:txBody>
      </p:sp>
      <p:sp>
        <p:nvSpPr>
          <p:cNvPr id="15" name="TextBox 14">
            <a:extLst>
              <a:ext uri="{FF2B5EF4-FFF2-40B4-BE49-F238E27FC236}">
                <a16:creationId xmlns:a16="http://schemas.microsoft.com/office/drawing/2014/main" id="{C8E21B84-E9CE-684A-BF6B-E63D3E6820AE}"/>
              </a:ext>
            </a:extLst>
          </p:cNvPr>
          <p:cNvSpPr txBox="1"/>
          <p:nvPr/>
        </p:nvSpPr>
        <p:spPr>
          <a:xfrm>
            <a:off x="5148468" y="6185098"/>
            <a:ext cx="2040835" cy="307777"/>
          </a:xfrm>
          <a:prstGeom prst="rect">
            <a:avLst/>
          </a:prstGeom>
          <a:noFill/>
        </p:spPr>
        <p:txBody>
          <a:bodyPr wrap="square" rtlCol="0">
            <a:spAutoFit/>
          </a:bodyPr>
          <a:lstStyle/>
          <a:p>
            <a:r>
              <a:rPr lang="en-US" sz="1400" dirty="0">
                <a:solidFill>
                  <a:srgbClr val="00B050"/>
                </a:solidFill>
                <a:highlight>
                  <a:srgbClr val="C0C0C0"/>
                </a:highlight>
              </a:rPr>
              <a:t>, probably?</a:t>
            </a:r>
          </a:p>
        </p:txBody>
      </p:sp>
    </p:spTree>
    <p:extLst>
      <p:ext uri="{BB962C8B-B14F-4D97-AF65-F5344CB8AC3E}">
        <p14:creationId xmlns:p14="http://schemas.microsoft.com/office/powerpoint/2010/main" val="19552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0-#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649" y="-60960"/>
            <a:ext cx="11132127" cy="1325563"/>
          </a:xfrm>
        </p:spPr>
        <p:txBody>
          <a:bodyPr/>
          <a:lstStyle/>
          <a:p>
            <a:r>
              <a:rPr lang="en-US" dirty="0"/>
              <a:t>3D still sometimes helps</a:t>
            </a:r>
          </a:p>
        </p:txBody>
      </p:sp>
      <p:sp>
        <p:nvSpPr>
          <p:cNvPr id="8" name="Content Placeholder 7">
            <a:extLst>
              <a:ext uri="{FF2B5EF4-FFF2-40B4-BE49-F238E27FC236}">
                <a16:creationId xmlns:a16="http://schemas.microsoft.com/office/drawing/2014/main" id="{0297D21D-BB6C-4B9A-AF84-30ABB0314106}"/>
              </a:ext>
            </a:extLst>
          </p:cNvPr>
          <p:cNvSpPr>
            <a:spLocks noGrp="1"/>
          </p:cNvSpPr>
          <p:nvPr>
            <p:ph idx="1"/>
          </p:nvPr>
        </p:nvSpPr>
        <p:spPr>
          <a:xfrm>
            <a:off x="2368065" y="1114291"/>
            <a:ext cx="7383294" cy="483405"/>
          </a:xfrm>
        </p:spPr>
        <p:txBody>
          <a:bodyPr>
            <a:normAutofit fontScale="92500"/>
          </a:bodyPr>
          <a:lstStyle/>
          <a:p>
            <a:pPr marL="0" indent="0">
              <a:buNone/>
            </a:pPr>
            <a:r>
              <a:rPr lang="en-US" sz="2400" dirty="0"/>
              <a:t>PCA plot on genome data of Samoan and other populations</a:t>
            </a:r>
          </a:p>
        </p:txBody>
      </p:sp>
      <p:pic>
        <p:nvPicPr>
          <p:cNvPr id="9" name="Picture 8">
            <a:extLst>
              <a:ext uri="{FF2B5EF4-FFF2-40B4-BE49-F238E27FC236}">
                <a16:creationId xmlns:a16="http://schemas.microsoft.com/office/drawing/2014/main" id="{A1518C7F-938E-4D1B-A6DF-94087CF54CE5}"/>
              </a:ext>
            </a:extLst>
          </p:cNvPr>
          <p:cNvPicPr>
            <a:picLocks noChangeAspect="1"/>
          </p:cNvPicPr>
          <p:nvPr/>
        </p:nvPicPr>
        <p:blipFill>
          <a:blip r:embed="rId3"/>
          <a:stretch>
            <a:fillRect/>
          </a:stretch>
        </p:blipFill>
        <p:spPr>
          <a:xfrm>
            <a:off x="3228774" y="1635274"/>
            <a:ext cx="5734451" cy="4949160"/>
          </a:xfrm>
          <a:prstGeom prst="rect">
            <a:avLst/>
          </a:prstGeom>
        </p:spPr>
      </p:pic>
      <p:sp>
        <p:nvSpPr>
          <p:cNvPr id="10" name="TextBox 9">
            <a:extLst>
              <a:ext uri="{FF2B5EF4-FFF2-40B4-BE49-F238E27FC236}">
                <a16:creationId xmlns:a16="http://schemas.microsoft.com/office/drawing/2014/main" id="{3AF17A61-431C-402F-9173-5239D2E9E326}"/>
              </a:ext>
            </a:extLst>
          </p:cNvPr>
          <p:cNvSpPr txBox="1"/>
          <p:nvPr/>
        </p:nvSpPr>
        <p:spPr>
          <a:xfrm>
            <a:off x="9300246" y="6488482"/>
            <a:ext cx="2891754" cy="369332"/>
          </a:xfrm>
          <a:prstGeom prst="rect">
            <a:avLst/>
          </a:prstGeom>
          <a:noFill/>
        </p:spPr>
        <p:txBody>
          <a:bodyPr wrap="none" rtlCol="0">
            <a:spAutoFit/>
          </a:bodyPr>
          <a:lstStyle/>
          <a:p>
            <a:r>
              <a:rPr lang="en-US" dirty="0"/>
              <a:t>Minster et al. Nat. Gen. 2016</a:t>
            </a:r>
          </a:p>
        </p:txBody>
      </p:sp>
      <p:sp>
        <p:nvSpPr>
          <p:cNvPr id="11" name="Rectangle 10">
            <a:extLst>
              <a:ext uri="{FF2B5EF4-FFF2-40B4-BE49-F238E27FC236}">
                <a16:creationId xmlns:a16="http://schemas.microsoft.com/office/drawing/2014/main" id="{808B2B79-15A4-4280-A829-939A67DC2D23}"/>
              </a:ext>
            </a:extLst>
          </p:cNvPr>
          <p:cNvSpPr/>
          <p:nvPr/>
        </p:nvSpPr>
        <p:spPr>
          <a:xfrm>
            <a:off x="3457184" y="1635274"/>
            <a:ext cx="513567" cy="483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1C5F87-BA34-46E7-A869-6A30DEF8B78E}"/>
              </a:ext>
            </a:extLst>
          </p:cNvPr>
          <p:cNvSpPr/>
          <p:nvPr/>
        </p:nvSpPr>
        <p:spPr>
          <a:xfrm>
            <a:off x="3457183" y="6101029"/>
            <a:ext cx="513567" cy="483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1BBDBE-68FB-85D3-4F32-F3CA4B0AE78D}"/>
              </a:ext>
            </a:extLst>
          </p:cNvPr>
          <p:cNvSpPr/>
          <p:nvPr/>
        </p:nvSpPr>
        <p:spPr>
          <a:xfrm>
            <a:off x="3120162" y="1491230"/>
            <a:ext cx="850587" cy="627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B37003-99E8-7C6F-A788-1F3608B8D3AA}"/>
              </a:ext>
            </a:extLst>
          </p:cNvPr>
          <p:cNvSpPr/>
          <p:nvPr/>
        </p:nvSpPr>
        <p:spPr>
          <a:xfrm>
            <a:off x="2680340" y="5812942"/>
            <a:ext cx="1525899" cy="809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67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5732"/>
            <a:ext cx="11132127" cy="1325563"/>
          </a:xfrm>
        </p:spPr>
        <p:txBody>
          <a:bodyPr/>
          <a:lstStyle/>
          <a:p>
            <a:r>
              <a:rPr lang="en-US" dirty="0"/>
              <a:t>Graphics content (example)</a:t>
            </a:r>
          </a:p>
        </p:txBody>
      </p:sp>
      <p:sp>
        <p:nvSpPr>
          <p:cNvPr id="8" name="Content Placeholder 7"/>
          <p:cNvSpPr>
            <a:spLocks noGrp="1"/>
          </p:cNvSpPr>
          <p:nvPr>
            <p:ph idx="1"/>
          </p:nvPr>
        </p:nvSpPr>
        <p:spPr>
          <a:xfrm>
            <a:off x="221673" y="1531689"/>
            <a:ext cx="4973782" cy="1804882"/>
          </a:xfrm>
        </p:spPr>
        <p:txBody>
          <a:bodyPr>
            <a:noAutofit/>
          </a:bodyPr>
          <a:lstStyle/>
          <a:p>
            <a:pPr marL="0" indent="0">
              <a:buNone/>
            </a:pPr>
            <a:r>
              <a:rPr lang="en-US" sz="2400" dirty="0"/>
              <a:t>Points to represent data, e.g.</a:t>
            </a:r>
          </a:p>
          <a:p>
            <a:r>
              <a:rPr lang="en-US" sz="2400" dirty="0"/>
              <a:t>Markers or colors to indicate different groups</a:t>
            </a:r>
          </a:p>
          <a:p>
            <a:pPr marL="0" indent="0">
              <a:buNone/>
            </a:pPr>
            <a:endParaRPr lang="en-US" sz="2400" dirty="0"/>
          </a:p>
          <a:p>
            <a:pPr marL="0" indent="0">
              <a:buNone/>
            </a:pPr>
            <a:r>
              <a:rPr lang="en-US" sz="2400" dirty="0"/>
              <a:t>Lines</a:t>
            </a:r>
          </a:p>
          <a:p>
            <a:r>
              <a:rPr lang="en-US" sz="2400" dirty="0"/>
              <a:t>Real line to represent trends </a:t>
            </a:r>
          </a:p>
        </p:txBody>
      </p:sp>
      <p:cxnSp>
        <p:nvCxnSpPr>
          <p:cNvPr id="9" name="Straight Arrow Connector 8"/>
          <p:cNvCxnSpPr/>
          <p:nvPr/>
        </p:nvCxnSpPr>
        <p:spPr>
          <a:xfrm flipV="1">
            <a:off x="8991600" y="4826000"/>
            <a:ext cx="0" cy="85344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898640" y="4826000"/>
            <a:ext cx="2092960" cy="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9CE66A5-3C7A-4FF6-A399-A147C1D34BD2}"/>
              </a:ext>
            </a:extLst>
          </p:cNvPr>
          <p:cNvPicPr>
            <a:picLocks noChangeAspect="1"/>
          </p:cNvPicPr>
          <p:nvPr/>
        </p:nvPicPr>
        <p:blipFill>
          <a:blip r:embed="rId3"/>
          <a:stretch>
            <a:fillRect/>
          </a:stretch>
        </p:blipFill>
        <p:spPr>
          <a:xfrm>
            <a:off x="4837484" y="1621790"/>
            <a:ext cx="6972300" cy="4057650"/>
          </a:xfrm>
          <a:prstGeom prst="rect">
            <a:avLst/>
          </a:prstGeom>
        </p:spPr>
      </p:pic>
    </p:spTree>
    <p:extLst>
      <p:ext uri="{BB962C8B-B14F-4D97-AF65-F5344CB8AC3E}">
        <p14:creationId xmlns:p14="http://schemas.microsoft.com/office/powerpoint/2010/main" val="426300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5732"/>
            <a:ext cx="11132127" cy="1325563"/>
          </a:xfrm>
        </p:spPr>
        <p:txBody>
          <a:bodyPr/>
          <a:lstStyle/>
          <a:p>
            <a:r>
              <a:rPr lang="en-US"/>
              <a:t>The graphics content</a:t>
            </a:r>
          </a:p>
        </p:txBody>
      </p:sp>
      <p:sp>
        <p:nvSpPr>
          <p:cNvPr id="8" name="Content Placeholder 7"/>
          <p:cNvSpPr>
            <a:spLocks noGrp="1"/>
          </p:cNvSpPr>
          <p:nvPr>
            <p:ph idx="1"/>
          </p:nvPr>
        </p:nvSpPr>
        <p:spPr>
          <a:xfrm>
            <a:off x="221673" y="1531688"/>
            <a:ext cx="4764193" cy="2926011"/>
          </a:xfrm>
        </p:spPr>
        <p:txBody>
          <a:bodyPr>
            <a:noAutofit/>
          </a:bodyPr>
          <a:lstStyle/>
          <a:p>
            <a:pPr marL="0" indent="0">
              <a:buNone/>
            </a:pPr>
            <a:r>
              <a:rPr lang="en-US" sz="2400" dirty="0"/>
              <a:t>Points to represent data</a:t>
            </a:r>
          </a:p>
          <a:p>
            <a:r>
              <a:rPr lang="en-US" sz="2400" dirty="0"/>
              <a:t>Marker to indicate different groups</a:t>
            </a:r>
          </a:p>
          <a:p>
            <a:pPr marL="0" indent="0">
              <a:buNone/>
            </a:pPr>
            <a:endParaRPr lang="en-US" sz="2400" dirty="0"/>
          </a:p>
          <a:p>
            <a:pPr marL="0" indent="0">
              <a:buNone/>
            </a:pPr>
            <a:r>
              <a:rPr lang="en-US" sz="2400" dirty="0"/>
              <a:t>Lines</a:t>
            </a:r>
          </a:p>
          <a:p>
            <a:r>
              <a:rPr lang="en-US" sz="2400" dirty="0"/>
              <a:t>Real line to represent trends</a:t>
            </a:r>
          </a:p>
          <a:p>
            <a:r>
              <a:rPr lang="en-US" sz="2400" dirty="0"/>
              <a:t>Dotted line to help interpret the trends</a:t>
            </a:r>
          </a:p>
          <a:p>
            <a:pPr marL="0" indent="0">
              <a:buNone/>
            </a:pPr>
            <a:r>
              <a:rPr lang="en-US" sz="2400" dirty="0"/>
              <a:t>e.g. HIHD at 1940</a:t>
            </a:r>
          </a:p>
          <a:p>
            <a:r>
              <a:rPr lang="en-US" sz="2400" dirty="0"/>
              <a:t>Arrow when there is directionality</a:t>
            </a:r>
          </a:p>
          <a:p>
            <a:r>
              <a:rPr lang="en-US" sz="2400" dirty="0"/>
              <a:t>Shapes to highlight an area</a:t>
            </a:r>
          </a:p>
          <a:p>
            <a:endParaRPr lang="en-US" dirty="0"/>
          </a:p>
          <a:p>
            <a:pPr marL="0" indent="0">
              <a:buNone/>
            </a:pPr>
            <a:endParaRPr lang="en-US" sz="2800" dirty="0"/>
          </a:p>
        </p:txBody>
      </p:sp>
      <p:cxnSp>
        <p:nvCxnSpPr>
          <p:cNvPr id="9" name="Straight Arrow Connector 8"/>
          <p:cNvCxnSpPr/>
          <p:nvPr/>
        </p:nvCxnSpPr>
        <p:spPr>
          <a:xfrm flipV="1">
            <a:off x="8991600" y="4826000"/>
            <a:ext cx="0" cy="85344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898640" y="4826000"/>
            <a:ext cx="2092960" cy="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866" y="1221970"/>
            <a:ext cx="6984461" cy="4930208"/>
          </a:xfrm>
          <a:prstGeom prst="rect">
            <a:avLst/>
          </a:prstGeom>
        </p:spPr>
      </p:pic>
      <p:sp>
        <p:nvSpPr>
          <p:cNvPr id="12" name="Rectangle 11"/>
          <p:cNvSpPr/>
          <p:nvPr/>
        </p:nvSpPr>
        <p:spPr>
          <a:xfrm>
            <a:off x="9640113" y="2115834"/>
            <a:ext cx="1147482" cy="349493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A44A7D-3CE9-449F-9F42-9169B227CAD4}"/>
              </a:ext>
            </a:extLst>
          </p:cNvPr>
          <p:cNvSpPr/>
          <p:nvPr/>
        </p:nvSpPr>
        <p:spPr>
          <a:xfrm>
            <a:off x="4776282" y="1138136"/>
            <a:ext cx="7415718" cy="89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021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5732"/>
            <a:ext cx="11132127" cy="1325563"/>
          </a:xfrm>
        </p:spPr>
        <p:txBody>
          <a:bodyPr/>
          <a:lstStyle/>
          <a:p>
            <a:r>
              <a:rPr lang="en-US"/>
              <a:t>The graphics content</a:t>
            </a:r>
          </a:p>
        </p:txBody>
      </p:sp>
      <p:sp>
        <p:nvSpPr>
          <p:cNvPr id="8" name="Content Placeholder 7"/>
          <p:cNvSpPr>
            <a:spLocks noGrp="1"/>
          </p:cNvSpPr>
          <p:nvPr>
            <p:ph idx="1"/>
          </p:nvPr>
        </p:nvSpPr>
        <p:spPr>
          <a:xfrm>
            <a:off x="221673" y="1531688"/>
            <a:ext cx="4764193" cy="2926011"/>
          </a:xfrm>
        </p:spPr>
        <p:txBody>
          <a:bodyPr>
            <a:noAutofit/>
          </a:bodyPr>
          <a:lstStyle/>
          <a:p>
            <a:pPr marL="0" indent="0">
              <a:buNone/>
            </a:pPr>
            <a:r>
              <a:rPr lang="en-US" sz="2400" dirty="0"/>
              <a:t>Points to represent data</a:t>
            </a:r>
          </a:p>
          <a:p>
            <a:r>
              <a:rPr lang="en-US" sz="2400" dirty="0"/>
              <a:t>Marker to indicate different groups</a:t>
            </a:r>
          </a:p>
          <a:p>
            <a:pPr marL="0" indent="0">
              <a:buNone/>
            </a:pPr>
            <a:endParaRPr lang="en-US" sz="2400" dirty="0"/>
          </a:p>
          <a:p>
            <a:pPr marL="0" indent="0">
              <a:buNone/>
            </a:pPr>
            <a:r>
              <a:rPr lang="en-US" sz="2400" dirty="0"/>
              <a:t>Lines</a:t>
            </a:r>
          </a:p>
          <a:p>
            <a:r>
              <a:rPr lang="en-US" sz="2400" dirty="0"/>
              <a:t>Real line to represent trends</a:t>
            </a:r>
          </a:p>
          <a:p>
            <a:r>
              <a:rPr lang="en-US" sz="2400" dirty="0"/>
              <a:t>Dotted line to help interpret the trends</a:t>
            </a:r>
          </a:p>
          <a:p>
            <a:pPr marL="0" indent="0">
              <a:buNone/>
            </a:pPr>
            <a:r>
              <a:rPr lang="en-US" sz="2400" dirty="0"/>
              <a:t>e.g. HIHD at 1940</a:t>
            </a:r>
          </a:p>
          <a:p>
            <a:r>
              <a:rPr lang="en-US" sz="2400" dirty="0"/>
              <a:t>Arrow when there is directionality</a:t>
            </a:r>
          </a:p>
          <a:p>
            <a:r>
              <a:rPr lang="en-US" sz="2400" dirty="0"/>
              <a:t>Shapes to highlight an area</a:t>
            </a:r>
          </a:p>
          <a:p>
            <a:endParaRPr lang="en-US" dirty="0"/>
          </a:p>
          <a:p>
            <a:pPr marL="0" indent="0">
              <a:buNone/>
            </a:pPr>
            <a:endParaRPr lang="en-US" sz="2800" dirty="0"/>
          </a:p>
        </p:txBody>
      </p:sp>
      <p:cxnSp>
        <p:nvCxnSpPr>
          <p:cNvPr id="9" name="Straight Arrow Connector 8"/>
          <p:cNvCxnSpPr/>
          <p:nvPr/>
        </p:nvCxnSpPr>
        <p:spPr>
          <a:xfrm flipV="1">
            <a:off x="8991600" y="4826000"/>
            <a:ext cx="0" cy="85344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898640" y="4826000"/>
            <a:ext cx="2092960" cy="0"/>
          </a:xfrm>
          <a:prstGeom prst="straightConnector1">
            <a:avLst/>
          </a:prstGeom>
          <a:ln w="15875">
            <a:solidFill>
              <a:schemeClr val="bg1"/>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866" y="1221970"/>
            <a:ext cx="6984461" cy="4930208"/>
          </a:xfrm>
          <a:prstGeom prst="rect">
            <a:avLst/>
          </a:prstGeom>
        </p:spPr>
      </p:pic>
      <p:sp>
        <p:nvSpPr>
          <p:cNvPr id="12" name="Rectangle 11"/>
          <p:cNvSpPr/>
          <p:nvPr/>
        </p:nvSpPr>
        <p:spPr>
          <a:xfrm>
            <a:off x="9648365" y="2025403"/>
            <a:ext cx="1147482" cy="132556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9499F2-BAEF-4FAE-B944-2C550D077DFB}"/>
              </a:ext>
            </a:extLst>
          </p:cNvPr>
          <p:cNvSpPr/>
          <p:nvPr/>
        </p:nvSpPr>
        <p:spPr>
          <a:xfrm>
            <a:off x="4776282" y="1138136"/>
            <a:ext cx="7415718" cy="89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73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57129" y="1230125"/>
            <a:ext cx="7523115" cy="5235384"/>
          </a:xfrm>
          <a:prstGeom prst="rect">
            <a:avLst/>
          </a:prstGeom>
        </p:spPr>
      </p:pic>
      <p:sp>
        <p:nvSpPr>
          <p:cNvPr id="11" name="Content Placeholder 7"/>
          <p:cNvSpPr txBox="1">
            <a:spLocks/>
          </p:cNvSpPr>
          <p:nvPr/>
        </p:nvSpPr>
        <p:spPr>
          <a:xfrm>
            <a:off x="36207" y="1703705"/>
            <a:ext cx="4365464" cy="454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X- and y-axis</a:t>
            </a:r>
          </a:p>
          <a:p>
            <a:r>
              <a:rPr lang="en-US" sz="2400" dirty="0"/>
              <a:t>Ticks, tick-labels and axis-labels</a:t>
            </a:r>
          </a:p>
          <a:p>
            <a:pPr lvl="1"/>
            <a:r>
              <a:rPr lang="en-US" dirty="0"/>
              <a:t>Needs units whenever applicable</a:t>
            </a:r>
          </a:p>
        </p:txBody>
      </p:sp>
      <p:sp>
        <p:nvSpPr>
          <p:cNvPr id="12" name="Rectangle 11"/>
          <p:cNvSpPr/>
          <p:nvPr/>
        </p:nvSpPr>
        <p:spPr>
          <a:xfrm>
            <a:off x="8830235" y="6176682"/>
            <a:ext cx="340659" cy="288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54071" y="2904565"/>
            <a:ext cx="340659" cy="582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730753" y="1230125"/>
            <a:ext cx="623047" cy="19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221673" y="7923"/>
            <a:ext cx="11132127" cy="1325563"/>
          </a:xfrm>
        </p:spPr>
        <p:txBody>
          <a:bodyPr/>
          <a:lstStyle/>
          <a:p>
            <a:r>
              <a:rPr lang="en-US" dirty="0"/>
              <a:t>Graphics design (example)</a:t>
            </a:r>
          </a:p>
        </p:txBody>
      </p:sp>
      <p:sp>
        <p:nvSpPr>
          <p:cNvPr id="2" name="TextBox 1">
            <a:extLst>
              <a:ext uri="{FF2B5EF4-FFF2-40B4-BE49-F238E27FC236}">
                <a16:creationId xmlns:a16="http://schemas.microsoft.com/office/drawing/2014/main" id="{DABA4034-7C55-4106-90A5-FE653427F81F}"/>
              </a:ext>
            </a:extLst>
          </p:cNvPr>
          <p:cNvSpPr txBox="1"/>
          <p:nvPr/>
        </p:nvSpPr>
        <p:spPr>
          <a:xfrm>
            <a:off x="7037294" y="860612"/>
            <a:ext cx="2855205" cy="369332"/>
          </a:xfrm>
          <a:prstGeom prst="rect">
            <a:avLst/>
          </a:prstGeom>
          <a:noFill/>
        </p:spPr>
        <p:txBody>
          <a:bodyPr wrap="none" rtlCol="0">
            <a:spAutoFit/>
          </a:bodyPr>
          <a:lstStyle/>
          <a:p>
            <a:r>
              <a:rPr lang="en-US" dirty="0" err="1"/>
              <a:t>Bluejays</a:t>
            </a:r>
            <a:r>
              <a:rPr lang="en-US" dirty="0"/>
              <a:t> found in Pittsburgh</a:t>
            </a:r>
          </a:p>
        </p:txBody>
      </p:sp>
      <p:sp>
        <p:nvSpPr>
          <p:cNvPr id="4" name="TextBox 3">
            <a:extLst>
              <a:ext uri="{FF2B5EF4-FFF2-40B4-BE49-F238E27FC236}">
                <a16:creationId xmlns:a16="http://schemas.microsoft.com/office/drawing/2014/main" id="{E50FA0EB-8639-4D2B-8053-A1BD7A2B7D93}"/>
              </a:ext>
            </a:extLst>
          </p:cNvPr>
          <p:cNvSpPr txBox="1"/>
          <p:nvPr/>
        </p:nvSpPr>
        <p:spPr>
          <a:xfrm>
            <a:off x="5292675" y="6465509"/>
            <a:ext cx="6899325" cy="369332"/>
          </a:xfrm>
          <a:prstGeom prst="rect">
            <a:avLst/>
          </a:prstGeom>
          <a:noFill/>
        </p:spPr>
        <p:txBody>
          <a:bodyPr wrap="none" rtlCol="0">
            <a:spAutoFit/>
          </a:bodyPr>
          <a:lstStyle/>
          <a:p>
            <a:r>
              <a:rPr lang="en-US" dirty="0"/>
              <a:t>Adapted from 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74035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57129" y="1230125"/>
            <a:ext cx="7523115" cy="5235384"/>
          </a:xfrm>
          <a:prstGeom prst="rect">
            <a:avLst/>
          </a:prstGeom>
        </p:spPr>
      </p:pic>
      <p:sp>
        <p:nvSpPr>
          <p:cNvPr id="11" name="Content Placeholder 7"/>
          <p:cNvSpPr txBox="1">
            <a:spLocks/>
          </p:cNvSpPr>
          <p:nvPr/>
        </p:nvSpPr>
        <p:spPr>
          <a:xfrm>
            <a:off x="36207" y="1703705"/>
            <a:ext cx="4365464" cy="454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X- and y-axis</a:t>
            </a:r>
          </a:p>
          <a:p>
            <a:r>
              <a:rPr lang="en-US" sz="2400" dirty="0"/>
              <a:t>Ticks and labels</a:t>
            </a:r>
          </a:p>
          <a:p>
            <a:pPr lvl="1"/>
            <a:r>
              <a:rPr lang="en-US" dirty="0"/>
              <a:t>Needs units whenever applicable</a:t>
            </a:r>
          </a:p>
        </p:txBody>
      </p:sp>
      <p:sp>
        <p:nvSpPr>
          <p:cNvPr id="7" name="Title 1"/>
          <p:cNvSpPr>
            <a:spLocks noGrp="1"/>
          </p:cNvSpPr>
          <p:nvPr>
            <p:ph type="title"/>
          </p:nvPr>
        </p:nvSpPr>
        <p:spPr>
          <a:xfrm>
            <a:off x="221673" y="7923"/>
            <a:ext cx="11132127" cy="1325563"/>
          </a:xfrm>
        </p:spPr>
        <p:txBody>
          <a:bodyPr/>
          <a:lstStyle/>
          <a:p>
            <a:r>
              <a:rPr lang="en-US" dirty="0"/>
              <a:t>Graphics design (example)</a:t>
            </a:r>
          </a:p>
        </p:txBody>
      </p:sp>
      <p:sp>
        <p:nvSpPr>
          <p:cNvPr id="6" name="TextBox 5">
            <a:extLst>
              <a:ext uri="{FF2B5EF4-FFF2-40B4-BE49-F238E27FC236}">
                <a16:creationId xmlns:a16="http://schemas.microsoft.com/office/drawing/2014/main" id="{B0D9D331-4A43-4266-90BD-B403808E0AB7}"/>
              </a:ext>
            </a:extLst>
          </p:cNvPr>
          <p:cNvSpPr txBox="1"/>
          <p:nvPr/>
        </p:nvSpPr>
        <p:spPr>
          <a:xfrm>
            <a:off x="7037294" y="860612"/>
            <a:ext cx="2855205" cy="369332"/>
          </a:xfrm>
          <a:prstGeom prst="rect">
            <a:avLst/>
          </a:prstGeom>
          <a:noFill/>
        </p:spPr>
        <p:txBody>
          <a:bodyPr wrap="none" rtlCol="0">
            <a:spAutoFit/>
          </a:bodyPr>
          <a:lstStyle/>
          <a:p>
            <a:r>
              <a:rPr lang="en-US" dirty="0" err="1"/>
              <a:t>Bluejays</a:t>
            </a:r>
            <a:r>
              <a:rPr lang="en-US" dirty="0"/>
              <a:t> found in Pittsburgh</a:t>
            </a:r>
          </a:p>
        </p:txBody>
      </p:sp>
      <p:sp>
        <p:nvSpPr>
          <p:cNvPr id="8" name="TextBox 7">
            <a:extLst>
              <a:ext uri="{FF2B5EF4-FFF2-40B4-BE49-F238E27FC236}">
                <a16:creationId xmlns:a16="http://schemas.microsoft.com/office/drawing/2014/main" id="{DAD2A194-6C0E-4EA0-AC79-92B750AC9E7F}"/>
              </a:ext>
            </a:extLst>
          </p:cNvPr>
          <p:cNvSpPr txBox="1"/>
          <p:nvPr/>
        </p:nvSpPr>
        <p:spPr>
          <a:xfrm>
            <a:off x="5292675" y="6465509"/>
            <a:ext cx="6899325" cy="369332"/>
          </a:xfrm>
          <a:prstGeom prst="rect">
            <a:avLst/>
          </a:prstGeom>
          <a:noFill/>
        </p:spPr>
        <p:txBody>
          <a:bodyPr wrap="none" rtlCol="0">
            <a:spAutoFit/>
          </a:bodyPr>
          <a:lstStyle/>
          <a:p>
            <a:r>
              <a:rPr lang="en-US" dirty="0"/>
              <a:t>Adapted from 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27576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18"/>
            <a:ext cx="10515600" cy="1325563"/>
          </a:xfrm>
        </p:spPr>
        <p:txBody>
          <a:bodyPr/>
          <a:lstStyle/>
          <a:p>
            <a:r>
              <a:rPr lang="en-US" dirty="0"/>
              <a:t>Graphics design (example)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6648" y="1104181"/>
            <a:ext cx="7798583" cy="5504883"/>
          </a:xfrm>
        </p:spPr>
      </p:pic>
      <p:sp>
        <p:nvSpPr>
          <p:cNvPr id="6" name="Content Placeholder 7"/>
          <p:cNvSpPr txBox="1">
            <a:spLocks/>
          </p:cNvSpPr>
          <p:nvPr/>
        </p:nvSpPr>
        <p:spPr>
          <a:xfrm>
            <a:off x="374073" y="1978025"/>
            <a:ext cx="3689927" cy="2295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Title (what the figure is about) and caption (what point it makes)</a:t>
            </a:r>
          </a:p>
        </p:txBody>
      </p:sp>
    </p:spTree>
    <p:extLst>
      <p:ext uri="{BB962C8B-B14F-4D97-AF65-F5344CB8AC3E}">
        <p14:creationId xmlns:p14="http://schemas.microsoft.com/office/powerpoint/2010/main" val="319968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28034" y="1204659"/>
            <a:ext cx="7319643" cy="5458363"/>
          </a:xfrm>
          <a:prstGeom prst="rect">
            <a:avLst/>
          </a:prstGeom>
        </p:spPr>
      </p:pic>
      <p:sp>
        <p:nvSpPr>
          <p:cNvPr id="2" name="Title 1"/>
          <p:cNvSpPr>
            <a:spLocks noGrp="1"/>
          </p:cNvSpPr>
          <p:nvPr>
            <p:ph type="title"/>
          </p:nvPr>
        </p:nvSpPr>
        <p:spPr>
          <a:xfrm>
            <a:off x="838200" y="8992"/>
            <a:ext cx="10515600" cy="1325563"/>
          </a:xfrm>
        </p:spPr>
        <p:txBody>
          <a:bodyPr/>
          <a:lstStyle/>
          <a:p>
            <a:r>
              <a:rPr lang="en-US" dirty="0"/>
              <a:t>Graphics design (example)</a:t>
            </a:r>
          </a:p>
        </p:txBody>
      </p:sp>
      <p:sp>
        <p:nvSpPr>
          <p:cNvPr id="10" name="Rectangle 9"/>
          <p:cNvSpPr/>
          <p:nvPr/>
        </p:nvSpPr>
        <p:spPr>
          <a:xfrm>
            <a:off x="4955358" y="1204659"/>
            <a:ext cx="6932282" cy="461665"/>
          </a:xfrm>
          <a:prstGeom prst="rect">
            <a:avLst/>
          </a:prstGeom>
        </p:spPr>
        <p:txBody>
          <a:bodyPr wrap="none">
            <a:spAutoFit/>
          </a:bodyPr>
          <a:lstStyle/>
          <a:p>
            <a:r>
              <a:rPr lang="en-US" sz="2400">
                <a:solidFill>
                  <a:srgbClr val="FF0000"/>
                </a:solidFill>
              </a:rPr>
              <a:t># of unemployed persons </a:t>
            </a:r>
            <a:r>
              <a:rPr lang="en-US" sz="2400">
                <a:solidFill>
                  <a:schemeClr val="bg1"/>
                </a:solidFill>
              </a:rPr>
              <a:t>in the US </a:t>
            </a:r>
            <a:r>
              <a:rPr lang="en-US" sz="2400">
                <a:solidFill>
                  <a:srgbClr val="FF0000"/>
                </a:solidFill>
              </a:rPr>
              <a:t>from 1970 to 2015</a:t>
            </a:r>
          </a:p>
        </p:txBody>
      </p:sp>
      <p:sp>
        <p:nvSpPr>
          <p:cNvPr id="4" name="Rectangle 3"/>
          <p:cNvSpPr/>
          <p:nvPr/>
        </p:nvSpPr>
        <p:spPr>
          <a:xfrm>
            <a:off x="9211825" y="6252463"/>
            <a:ext cx="2980175" cy="369332"/>
          </a:xfrm>
          <a:prstGeom prst="rect">
            <a:avLst/>
          </a:prstGeom>
        </p:spPr>
        <p:txBody>
          <a:bodyPr wrap="none">
            <a:spAutoFit/>
          </a:bodyPr>
          <a:lstStyle/>
          <a:p>
            <a:r>
              <a:rPr lang="en-US">
                <a:solidFill>
                  <a:schemeClr val="bg1"/>
                </a:solidFill>
              </a:rPr>
              <a:t>U.S. Bureau of Labor Statistics</a:t>
            </a:r>
          </a:p>
        </p:txBody>
      </p:sp>
      <p:sp>
        <p:nvSpPr>
          <p:cNvPr id="7" name="Rectangle 6"/>
          <p:cNvSpPr/>
          <p:nvPr/>
        </p:nvSpPr>
        <p:spPr>
          <a:xfrm>
            <a:off x="4955358" y="1574901"/>
            <a:ext cx="431651"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7">
            <a:extLst>
              <a:ext uri="{FF2B5EF4-FFF2-40B4-BE49-F238E27FC236}">
                <a16:creationId xmlns:a16="http://schemas.microsoft.com/office/drawing/2014/main" id="{22DCD2BD-4106-41BA-A739-599527799F29}"/>
              </a:ext>
            </a:extLst>
          </p:cNvPr>
          <p:cNvSpPr>
            <a:spLocks noGrp="1"/>
          </p:cNvSpPr>
          <p:nvPr>
            <p:ph idx="1"/>
          </p:nvPr>
        </p:nvSpPr>
        <p:spPr>
          <a:xfrm>
            <a:off x="374073" y="1978025"/>
            <a:ext cx="4567382" cy="2295525"/>
          </a:xfrm>
        </p:spPr>
        <p:txBody>
          <a:bodyPr>
            <a:normAutofit/>
          </a:bodyPr>
          <a:lstStyle/>
          <a:p>
            <a:pPr marL="0" indent="0">
              <a:buNone/>
            </a:pPr>
            <a:r>
              <a:rPr lang="en-US" sz="2400" dirty="0"/>
              <a:t>Across, title, caption, and labels</a:t>
            </a:r>
          </a:p>
          <a:p>
            <a:r>
              <a:rPr lang="en-US" sz="2400" dirty="0"/>
              <a:t>Check redundancy</a:t>
            </a:r>
          </a:p>
        </p:txBody>
      </p:sp>
    </p:spTree>
    <p:extLst>
      <p:ext uri="{BB962C8B-B14F-4D97-AF65-F5344CB8AC3E}">
        <p14:creationId xmlns:p14="http://schemas.microsoft.com/office/powerpoint/2010/main" val="1084158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28034" y="1204659"/>
            <a:ext cx="7319643" cy="5458363"/>
          </a:xfrm>
          <a:prstGeom prst="rect">
            <a:avLst/>
          </a:prstGeom>
        </p:spPr>
      </p:pic>
      <p:sp>
        <p:nvSpPr>
          <p:cNvPr id="2" name="Title 1"/>
          <p:cNvSpPr>
            <a:spLocks noGrp="1"/>
          </p:cNvSpPr>
          <p:nvPr>
            <p:ph type="title"/>
          </p:nvPr>
        </p:nvSpPr>
        <p:spPr>
          <a:xfrm>
            <a:off x="838200" y="8992"/>
            <a:ext cx="10515600" cy="1325563"/>
          </a:xfrm>
        </p:spPr>
        <p:txBody>
          <a:bodyPr/>
          <a:lstStyle/>
          <a:p>
            <a:r>
              <a:rPr lang="en-US" dirty="0"/>
              <a:t>Graphics design (example)</a:t>
            </a:r>
          </a:p>
        </p:txBody>
      </p:sp>
      <p:sp>
        <p:nvSpPr>
          <p:cNvPr id="10" name="Rectangle 9"/>
          <p:cNvSpPr/>
          <p:nvPr/>
        </p:nvSpPr>
        <p:spPr>
          <a:xfrm>
            <a:off x="4955358" y="1204659"/>
            <a:ext cx="6932282" cy="461665"/>
          </a:xfrm>
          <a:prstGeom prst="rect">
            <a:avLst/>
          </a:prstGeom>
        </p:spPr>
        <p:txBody>
          <a:bodyPr wrap="none">
            <a:spAutoFit/>
          </a:bodyPr>
          <a:lstStyle/>
          <a:p>
            <a:r>
              <a:rPr lang="en-US" sz="2400">
                <a:solidFill>
                  <a:srgbClr val="FF0000"/>
                </a:solidFill>
              </a:rPr>
              <a:t># of unemployed persons </a:t>
            </a:r>
            <a:r>
              <a:rPr lang="en-US" sz="2400">
                <a:solidFill>
                  <a:schemeClr val="bg1"/>
                </a:solidFill>
              </a:rPr>
              <a:t>in the US from 1970 to 2015</a:t>
            </a:r>
          </a:p>
        </p:txBody>
      </p:sp>
      <p:sp>
        <p:nvSpPr>
          <p:cNvPr id="4" name="Rectangle 3"/>
          <p:cNvSpPr/>
          <p:nvPr/>
        </p:nvSpPr>
        <p:spPr>
          <a:xfrm>
            <a:off x="9211825" y="6252463"/>
            <a:ext cx="2980175" cy="369332"/>
          </a:xfrm>
          <a:prstGeom prst="rect">
            <a:avLst/>
          </a:prstGeom>
        </p:spPr>
        <p:txBody>
          <a:bodyPr wrap="none">
            <a:spAutoFit/>
          </a:bodyPr>
          <a:lstStyle/>
          <a:p>
            <a:r>
              <a:rPr lang="en-US">
                <a:solidFill>
                  <a:schemeClr val="bg1"/>
                </a:solidFill>
              </a:rPr>
              <a:t>U.S. Bureau of Labor Statistics</a:t>
            </a:r>
          </a:p>
        </p:txBody>
      </p:sp>
      <p:sp>
        <p:nvSpPr>
          <p:cNvPr id="7" name="Rectangle 6"/>
          <p:cNvSpPr/>
          <p:nvPr/>
        </p:nvSpPr>
        <p:spPr>
          <a:xfrm>
            <a:off x="4955358" y="1543728"/>
            <a:ext cx="431651"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7">
            <a:extLst>
              <a:ext uri="{FF2B5EF4-FFF2-40B4-BE49-F238E27FC236}">
                <a16:creationId xmlns:a16="http://schemas.microsoft.com/office/drawing/2014/main" id="{3A0D200D-A4B8-49D7-A640-61E543D06A50}"/>
              </a:ext>
            </a:extLst>
          </p:cNvPr>
          <p:cNvSpPr>
            <a:spLocks noGrp="1"/>
          </p:cNvSpPr>
          <p:nvPr>
            <p:ph idx="1"/>
          </p:nvPr>
        </p:nvSpPr>
        <p:spPr>
          <a:xfrm>
            <a:off x="374073" y="1978025"/>
            <a:ext cx="4567382" cy="2295525"/>
          </a:xfrm>
        </p:spPr>
        <p:txBody>
          <a:bodyPr>
            <a:normAutofit/>
          </a:bodyPr>
          <a:lstStyle/>
          <a:p>
            <a:pPr marL="0" indent="0">
              <a:buNone/>
            </a:pPr>
            <a:r>
              <a:rPr lang="en-US" sz="2400" dirty="0"/>
              <a:t>Across, title, caption, and labels</a:t>
            </a:r>
          </a:p>
          <a:p>
            <a:r>
              <a:rPr lang="en-US" sz="2400" dirty="0"/>
              <a:t>Check redundancy</a:t>
            </a:r>
          </a:p>
        </p:txBody>
      </p:sp>
    </p:spTree>
    <p:extLst>
      <p:ext uri="{BB962C8B-B14F-4D97-AF65-F5344CB8AC3E}">
        <p14:creationId xmlns:p14="http://schemas.microsoft.com/office/powerpoint/2010/main" val="2893096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28034" y="1123636"/>
            <a:ext cx="7319643" cy="5458363"/>
          </a:xfrm>
          <a:prstGeom prst="rect">
            <a:avLst/>
          </a:prstGeom>
        </p:spPr>
      </p:pic>
      <p:sp>
        <p:nvSpPr>
          <p:cNvPr id="2" name="Title 1"/>
          <p:cNvSpPr>
            <a:spLocks noGrp="1"/>
          </p:cNvSpPr>
          <p:nvPr>
            <p:ph type="title"/>
          </p:nvPr>
        </p:nvSpPr>
        <p:spPr>
          <a:xfrm>
            <a:off x="838200" y="8992"/>
            <a:ext cx="10515600" cy="1325563"/>
          </a:xfrm>
        </p:spPr>
        <p:txBody>
          <a:bodyPr/>
          <a:lstStyle/>
          <a:p>
            <a:r>
              <a:rPr lang="en-US" dirty="0"/>
              <a:t>Graphics design (example)</a:t>
            </a:r>
          </a:p>
        </p:txBody>
      </p:sp>
      <p:sp>
        <p:nvSpPr>
          <p:cNvPr id="9" name="Content Placeholder 7"/>
          <p:cNvSpPr>
            <a:spLocks noGrp="1"/>
          </p:cNvSpPr>
          <p:nvPr>
            <p:ph idx="1"/>
          </p:nvPr>
        </p:nvSpPr>
        <p:spPr>
          <a:xfrm>
            <a:off x="374073" y="1978025"/>
            <a:ext cx="4567382" cy="2295525"/>
          </a:xfrm>
        </p:spPr>
        <p:txBody>
          <a:bodyPr>
            <a:normAutofit/>
          </a:bodyPr>
          <a:lstStyle/>
          <a:p>
            <a:pPr marL="0" indent="0">
              <a:buNone/>
            </a:pPr>
            <a:r>
              <a:rPr lang="en-US" sz="2400" dirty="0"/>
              <a:t>Across, title, caption, and labels</a:t>
            </a:r>
          </a:p>
          <a:p>
            <a:r>
              <a:rPr lang="en-US" sz="2400" dirty="0"/>
              <a:t>Check redundancy</a:t>
            </a:r>
          </a:p>
        </p:txBody>
      </p:sp>
      <p:sp>
        <p:nvSpPr>
          <p:cNvPr id="10" name="Rectangle 9"/>
          <p:cNvSpPr/>
          <p:nvPr/>
        </p:nvSpPr>
        <p:spPr>
          <a:xfrm>
            <a:off x="5016318" y="1123636"/>
            <a:ext cx="6932282" cy="461665"/>
          </a:xfrm>
          <a:prstGeom prst="rect">
            <a:avLst/>
          </a:prstGeom>
        </p:spPr>
        <p:txBody>
          <a:bodyPr wrap="none">
            <a:spAutoFit/>
          </a:bodyPr>
          <a:lstStyle/>
          <a:p>
            <a:r>
              <a:rPr lang="en-US" sz="2400">
                <a:solidFill>
                  <a:schemeClr val="bg1"/>
                </a:solidFill>
              </a:rPr>
              <a:t># of unemployed persons in the US from 1970 to 2015</a:t>
            </a:r>
          </a:p>
        </p:txBody>
      </p:sp>
      <p:sp>
        <p:nvSpPr>
          <p:cNvPr id="4" name="Rectangle 3"/>
          <p:cNvSpPr/>
          <p:nvPr/>
        </p:nvSpPr>
        <p:spPr>
          <a:xfrm>
            <a:off x="9211825" y="6171440"/>
            <a:ext cx="2980175" cy="369332"/>
          </a:xfrm>
          <a:prstGeom prst="rect">
            <a:avLst/>
          </a:prstGeom>
        </p:spPr>
        <p:txBody>
          <a:bodyPr wrap="none">
            <a:spAutoFit/>
          </a:bodyPr>
          <a:lstStyle/>
          <a:p>
            <a:r>
              <a:rPr lang="en-US">
                <a:solidFill>
                  <a:schemeClr val="bg1"/>
                </a:solidFill>
              </a:rPr>
              <a:t>U.S. Bureau of Labor Statistics</a:t>
            </a:r>
          </a:p>
        </p:txBody>
      </p:sp>
      <p:sp>
        <p:nvSpPr>
          <p:cNvPr id="5" name="Rectangle 4"/>
          <p:cNvSpPr/>
          <p:nvPr/>
        </p:nvSpPr>
        <p:spPr>
          <a:xfrm>
            <a:off x="5016318" y="1470991"/>
            <a:ext cx="431651"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7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1E7F-26CA-D60B-18DF-DB103BA3F3BC}"/>
              </a:ext>
            </a:extLst>
          </p:cNvPr>
          <p:cNvSpPr>
            <a:spLocks noGrp="1"/>
          </p:cNvSpPr>
          <p:nvPr>
            <p:ph type="title"/>
          </p:nvPr>
        </p:nvSpPr>
        <p:spPr/>
        <p:txBody>
          <a:bodyPr/>
          <a:lstStyle/>
          <a:p>
            <a:r>
              <a:rPr lang="en-US" dirty="0"/>
              <a:t>Why visualize? Two purposes in tension</a:t>
            </a:r>
          </a:p>
        </p:txBody>
      </p:sp>
      <p:sp>
        <p:nvSpPr>
          <p:cNvPr id="3" name="Content Placeholder 2">
            <a:extLst>
              <a:ext uri="{FF2B5EF4-FFF2-40B4-BE49-F238E27FC236}">
                <a16:creationId xmlns:a16="http://schemas.microsoft.com/office/drawing/2014/main" id="{289BB98E-6A06-FFC6-ABB7-86556250E371}"/>
              </a:ext>
            </a:extLst>
          </p:cNvPr>
          <p:cNvSpPr>
            <a:spLocks noGrp="1"/>
          </p:cNvSpPr>
          <p:nvPr>
            <p:ph idx="1"/>
          </p:nvPr>
        </p:nvSpPr>
        <p:spPr/>
        <p:txBody>
          <a:bodyPr/>
          <a:lstStyle/>
          <a:p>
            <a:r>
              <a:rPr lang="en-US" dirty="0"/>
              <a:t>Exploring</a:t>
            </a:r>
          </a:p>
          <a:p>
            <a:pPr lvl="1"/>
            <a:r>
              <a:rPr lang="en-US" dirty="0"/>
              <a:t>Discovering questions and answers (iteratively)</a:t>
            </a:r>
          </a:p>
          <a:p>
            <a:pPr lvl="1"/>
            <a:r>
              <a:rPr lang="en-US" dirty="0"/>
              <a:t>Making decisions</a:t>
            </a:r>
          </a:p>
          <a:p>
            <a:pPr lvl="1"/>
            <a:r>
              <a:rPr lang="en-US" dirty="0"/>
              <a:t>Finding patterns</a:t>
            </a:r>
          </a:p>
          <a:p>
            <a:r>
              <a:rPr lang="en-US" dirty="0"/>
              <a:t>Communicating</a:t>
            </a:r>
          </a:p>
          <a:p>
            <a:pPr lvl="1"/>
            <a:r>
              <a:rPr lang="en-US" dirty="0"/>
              <a:t>Presenting methods, arguments, conclusions, etc.</a:t>
            </a:r>
          </a:p>
          <a:p>
            <a:pPr lvl="1"/>
            <a:r>
              <a:rPr lang="en-US" dirty="0"/>
              <a:t>Recording these</a:t>
            </a:r>
          </a:p>
        </p:txBody>
      </p:sp>
    </p:spTree>
    <p:extLst>
      <p:ext uri="{BB962C8B-B14F-4D97-AF65-F5344CB8AC3E}">
        <p14:creationId xmlns:p14="http://schemas.microsoft.com/office/powerpoint/2010/main" val="376298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7BEA-1E64-A244-A68B-A75C652E6B1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6A46FC6-E713-4043-AECD-CBE319F35F1E}"/>
              </a:ext>
            </a:extLst>
          </p:cNvPr>
          <p:cNvSpPr>
            <a:spLocks noGrp="1"/>
          </p:cNvSpPr>
          <p:nvPr>
            <p:ph idx="1"/>
          </p:nvPr>
        </p:nvSpPr>
        <p:spPr/>
        <p:txBody>
          <a:bodyPr/>
          <a:lstStyle/>
          <a:p>
            <a:pPr marL="0" indent="0">
              <a:buNone/>
            </a:pPr>
            <a:r>
              <a:rPr lang="en-US" dirty="0"/>
              <a:t>Identify the visualization elements for each</a:t>
            </a:r>
          </a:p>
        </p:txBody>
      </p:sp>
      <p:pic>
        <p:nvPicPr>
          <p:cNvPr id="6" name="Picture 5" descr="Chart, bar chart&#10;&#10;Description automatically generated">
            <a:extLst>
              <a:ext uri="{FF2B5EF4-FFF2-40B4-BE49-F238E27FC236}">
                <a16:creationId xmlns:a16="http://schemas.microsoft.com/office/drawing/2014/main" id="{52244025-0009-E74C-85C6-50FD14B22742}"/>
              </a:ext>
            </a:extLst>
          </p:cNvPr>
          <p:cNvPicPr>
            <a:picLocks noChangeAspect="1"/>
          </p:cNvPicPr>
          <p:nvPr/>
        </p:nvPicPr>
        <p:blipFill>
          <a:blip r:embed="rId3"/>
          <a:stretch>
            <a:fillRect/>
          </a:stretch>
        </p:blipFill>
        <p:spPr>
          <a:xfrm>
            <a:off x="6777991" y="3974592"/>
            <a:ext cx="5288666" cy="2785364"/>
          </a:xfrm>
          <a:prstGeom prst="rect">
            <a:avLst/>
          </a:prstGeom>
        </p:spPr>
      </p:pic>
      <p:pic>
        <p:nvPicPr>
          <p:cNvPr id="8" name="Picture 7" descr="Chart, diagram&#10;&#10;Description automatically generated">
            <a:extLst>
              <a:ext uri="{FF2B5EF4-FFF2-40B4-BE49-F238E27FC236}">
                <a16:creationId xmlns:a16="http://schemas.microsoft.com/office/drawing/2014/main" id="{008E242A-B9F3-874D-81FF-E1A1236E02E5}"/>
              </a:ext>
            </a:extLst>
          </p:cNvPr>
          <p:cNvPicPr>
            <a:picLocks noChangeAspect="1"/>
          </p:cNvPicPr>
          <p:nvPr/>
        </p:nvPicPr>
        <p:blipFill>
          <a:blip r:embed="rId4"/>
          <a:stretch>
            <a:fillRect/>
          </a:stretch>
        </p:blipFill>
        <p:spPr>
          <a:xfrm>
            <a:off x="125343" y="2681732"/>
            <a:ext cx="6493987" cy="4078224"/>
          </a:xfrm>
          <a:prstGeom prst="rect">
            <a:avLst/>
          </a:prstGeom>
        </p:spPr>
      </p:pic>
      <p:pic>
        <p:nvPicPr>
          <p:cNvPr id="10" name="Picture 9" descr="Chart&#10;&#10;Description automatically generated">
            <a:extLst>
              <a:ext uri="{FF2B5EF4-FFF2-40B4-BE49-F238E27FC236}">
                <a16:creationId xmlns:a16="http://schemas.microsoft.com/office/drawing/2014/main" id="{364D457B-5DA4-9B46-B691-CA74637AD876}"/>
              </a:ext>
            </a:extLst>
          </p:cNvPr>
          <p:cNvPicPr>
            <a:picLocks noChangeAspect="1"/>
          </p:cNvPicPr>
          <p:nvPr/>
        </p:nvPicPr>
        <p:blipFill>
          <a:blip r:embed="rId5"/>
          <a:stretch>
            <a:fillRect/>
          </a:stretch>
        </p:blipFill>
        <p:spPr>
          <a:xfrm>
            <a:off x="8182351" y="182848"/>
            <a:ext cx="3884306" cy="3706399"/>
          </a:xfrm>
          <a:prstGeom prst="rect">
            <a:avLst/>
          </a:prstGeom>
        </p:spPr>
      </p:pic>
    </p:spTree>
    <p:extLst>
      <p:ext uri="{BB962C8B-B14F-4D97-AF65-F5344CB8AC3E}">
        <p14:creationId xmlns:p14="http://schemas.microsoft.com/office/powerpoint/2010/main" val="36654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7E9C-1B49-738B-12FE-198C7A94FA84}"/>
              </a:ext>
            </a:extLst>
          </p:cNvPr>
          <p:cNvSpPr>
            <a:spLocks noGrp="1"/>
          </p:cNvSpPr>
          <p:nvPr>
            <p:ph type="title"/>
          </p:nvPr>
        </p:nvSpPr>
        <p:spPr/>
        <p:txBody>
          <a:bodyPr/>
          <a:lstStyle/>
          <a:p>
            <a:r>
              <a:rPr lang="en-US" dirty="0"/>
              <a:t>Some principles for good visualizations</a:t>
            </a:r>
          </a:p>
        </p:txBody>
      </p:sp>
      <p:sp>
        <p:nvSpPr>
          <p:cNvPr id="3" name="Content Placeholder 2">
            <a:extLst>
              <a:ext uri="{FF2B5EF4-FFF2-40B4-BE49-F238E27FC236}">
                <a16:creationId xmlns:a16="http://schemas.microsoft.com/office/drawing/2014/main" id="{EADDF2CA-EFF9-DF4A-D7E8-C8D85D080F24}"/>
              </a:ext>
            </a:extLst>
          </p:cNvPr>
          <p:cNvSpPr>
            <a:spLocks noGrp="1"/>
          </p:cNvSpPr>
          <p:nvPr>
            <p:ph idx="1"/>
          </p:nvPr>
        </p:nvSpPr>
        <p:spPr/>
        <p:txBody>
          <a:bodyPr>
            <a:normAutofit/>
          </a:bodyPr>
          <a:lstStyle/>
          <a:p>
            <a:r>
              <a:rPr lang="en-US" dirty="0"/>
              <a:t>Choose substrate/content judiciously</a:t>
            </a:r>
          </a:p>
          <a:p>
            <a:pPr lvl="1"/>
            <a:r>
              <a:rPr lang="en-US" dirty="0"/>
              <a:t>Depends on data/variable type</a:t>
            </a:r>
          </a:p>
          <a:p>
            <a:pPr lvl="1"/>
            <a:r>
              <a:rPr lang="en-US" dirty="0"/>
              <a:t>We will discuss this </a:t>
            </a:r>
            <a:r>
              <a:rPr lang="en-US" dirty="0" err="1"/>
              <a:t>indetail</a:t>
            </a:r>
            <a:r>
              <a:rPr lang="en-US" dirty="0"/>
              <a:t> for many visualization/data types</a:t>
            </a:r>
          </a:p>
          <a:p>
            <a:r>
              <a:rPr lang="en-US" dirty="0"/>
              <a:t>Keep data-ink ratio high</a:t>
            </a:r>
          </a:p>
          <a:p>
            <a:r>
              <a:rPr lang="en-US" dirty="0"/>
              <a:t>Avoid clutter/“</a:t>
            </a:r>
            <a:r>
              <a:rPr lang="en-US" dirty="0" err="1"/>
              <a:t>chartjunk</a:t>
            </a:r>
            <a:r>
              <a:rPr lang="en-US" dirty="0"/>
              <a:t>”</a:t>
            </a:r>
          </a:p>
          <a:p>
            <a:r>
              <a:rPr lang="en-US" dirty="0"/>
              <a:t>Use color judiciously</a:t>
            </a:r>
          </a:p>
          <a:p>
            <a:r>
              <a:rPr lang="en-US" dirty="0"/>
              <a:t>Avoid deception</a:t>
            </a:r>
          </a:p>
          <a:p>
            <a:r>
              <a:rPr lang="en-US" dirty="0"/>
              <a:t>Highlight your message/have a clear purpose!</a:t>
            </a:r>
          </a:p>
          <a:p>
            <a:r>
              <a:rPr lang="en-US" dirty="0"/>
              <a:t>Don’t trust the defaults</a:t>
            </a:r>
          </a:p>
        </p:txBody>
      </p:sp>
    </p:spTree>
    <p:extLst>
      <p:ext uri="{BB962C8B-B14F-4D97-AF65-F5344CB8AC3E}">
        <p14:creationId xmlns:p14="http://schemas.microsoft.com/office/powerpoint/2010/main" val="2151439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860" y="0"/>
            <a:ext cx="11353800" cy="1325563"/>
          </a:xfrm>
        </p:spPr>
        <p:txBody>
          <a:bodyPr/>
          <a:lstStyle/>
          <a:p>
            <a:r>
              <a:rPr lang="en-US"/>
              <a:t>Good visualization keeps the data-ink ratio high</a:t>
            </a:r>
          </a:p>
        </p:txBody>
      </p:sp>
      <p:pic>
        <p:nvPicPr>
          <p:cNvPr id="1026" name="Picture 2">
            <a:extLst>
              <a:ext uri="{FF2B5EF4-FFF2-40B4-BE49-F238E27FC236}">
                <a16:creationId xmlns:a16="http://schemas.microsoft.com/office/drawing/2014/main" id="{030361A7-B3BB-46FA-8397-15BCD745A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100" y="2099233"/>
            <a:ext cx="8791772" cy="44259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E938B1B-A277-4940-BF71-389B9842EDB1}"/>
              </a:ext>
            </a:extLst>
          </p:cNvPr>
          <p:cNvSpPr/>
          <p:nvPr/>
        </p:nvSpPr>
        <p:spPr>
          <a:xfrm>
            <a:off x="7747669" y="6525185"/>
            <a:ext cx="4275914" cy="369332"/>
          </a:xfrm>
          <a:prstGeom prst="rect">
            <a:avLst/>
          </a:prstGeom>
        </p:spPr>
        <p:txBody>
          <a:bodyPr wrap="none">
            <a:spAutoFit/>
          </a:bodyPr>
          <a:lstStyle/>
          <a:p>
            <a:r>
              <a:rPr lang="en-US"/>
              <a:t>https://infovis-wiki.net/wiki/Data-Ink_Ratio</a:t>
            </a:r>
          </a:p>
        </p:txBody>
      </p:sp>
      <p:sp>
        <p:nvSpPr>
          <p:cNvPr id="7" name="TextBox 6">
            <a:extLst>
              <a:ext uri="{FF2B5EF4-FFF2-40B4-BE49-F238E27FC236}">
                <a16:creationId xmlns:a16="http://schemas.microsoft.com/office/drawing/2014/main" id="{88445251-4FCE-4C36-A650-0BA1974DA6EB}"/>
              </a:ext>
            </a:extLst>
          </p:cNvPr>
          <p:cNvSpPr txBox="1"/>
          <p:nvPr/>
        </p:nvSpPr>
        <p:spPr>
          <a:xfrm>
            <a:off x="7091680" y="2507733"/>
            <a:ext cx="1991360" cy="646331"/>
          </a:xfrm>
          <a:prstGeom prst="rect">
            <a:avLst/>
          </a:prstGeom>
          <a:noFill/>
        </p:spPr>
        <p:txBody>
          <a:bodyPr wrap="square">
            <a:spAutoFit/>
          </a:bodyPr>
          <a:lstStyle/>
          <a:p>
            <a:r>
              <a:rPr lang="en-US" sz="1800"/>
              <a:t>(=the non-erasable core of a graphic)</a:t>
            </a:r>
            <a:endParaRPr lang="en-US"/>
          </a:p>
        </p:txBody>
      </p:sp>
      <p:sp>
        <p:nvSpPr>
          <p:cNvPr id="4" name="TextBox 3"/>
          <p:cNvSpPr txBox="1"/>
          <p:nvPr/>
        </p:nvSpPr>
        <p:spPr>
          <a:xfrm>
            <a:off x="4351515" y="5475975"/>
            <a:ext cx="5869445" cy="707886"/>
          </a:xfrm>
          <a:prstGeom prst="rect">
            <a:avLst/>
          </a:prstGeom>
          <a:noFill/>
        </p:spPr>
        <p:txBody>
          <a:bodyPr wrap="square" rtlCol="0">
            <a:spAutoFit/>
          </a:bodyPr>
          <a:lstStyle/>
          <a:p>
            <a:r>
              <a:rPr lang="en-US" sz="2000"/>
              <a:t>= proportion of the non-erasable core of a graphic </a:t>
            </a:r>
          </a:p>
          <a:p>
            <a:r>
              <a:rPr lang="en-US" sz="2000"/>
              <a:t>= amount of information/amount of attention needed</a:t>
            </a:r>
          </a:p>
        </p:txBody>
      </p:sp>
      <p:sp>
        <p:nvSpPr>
          <p:cNvPr id="9" name="TextBox 8">
            <a:extLst>
              <a:ext uri="{FF2B5EF4-FFF2-40B4-BE49-F238E27FC236}">
                <a16:creationId xmlns:a16="http://schemas.microsoft.com/office/drawing/2014/main" id="{38D40388-71E0-4016-8DC1-155F3057C821}"/>
              </a:ext>
            </a:extLst>
          </p:cNvPr>
          <p:cNvSpPr txBox="1"/>
          <p:nvPr/>
        </p:nvSpPr>
        <p:spPr>
          <a:xfrm>
            <a:off x="4032826" y="910065"/>
            <a:ext cx="4084319" cy="830997"/>
          </a:xfrm>
          <a:prstGeom prst="rect">
            <a:avLst/>
          </a:prstGeom>
          <a:noFill/>
        </p:spPr>
        <p:txBody>
          <a:bodyPr wrap="square">
            <a:spAutoFit/>
          </a:bodyPr>
          <a:lstStyle/>
          <a:p>
            <a:r>
              <a:rPr lang="en-US" sz="2400" b="0" i="1" kern="1200" dirty="0">
                <a:solidFill>
                  <a:schemeClr val="tx1"/>
                </a:solidFill>
                <a:effectLst/>
                <a:latin typeface="+mn-lt"/>
                <a:ea typeface="+mn-ea"/>
                <a:cs typeface="+mn-cs"/>
              </a:rPr>
              <a:t>“Above all else, show the data.”</a:t>
            </a:r>
            <a:endParaRPr lang="en-US" sz="2400" b="0" i="0" kern="1200" dirty="0">
              <a:solidFill>
                <a:schemeClr val="tx1"/>
              </a:solidFill>
              <a:effectLst/>
              <a:latin typeface="+mn-lt"/>
              <a:ea typeface="+mn-ea"/>
              <a:cs typeface="+mn-cs"/>
            </a:endParaRPr>
          </a:p>
          <a:p>
            <a:r>
              <a:rPr lang="en-US" sz="2400" b="0" i="0" kern="1200" dirty="0">
                <a:solidFill>
                  <a:schemeClr val="tx1"/>
                </a:solidFill>
                <a:effectLst/>
                <a:latin typeface="+mn-lt"/>
                <a:ea typeface="+mn-ea"/>
                <a:cs typeface="+mn-cs"/>
              </a:rPr>
              <a:t>-Edward Tufte, 1983</a:t>
            </a:r>
          </a:p>
        </p:txBody>
      </p:sp>
    </p:spTree>
    <p:extLst>
      <p:ext uri="{BB962C8B-B14F-4D97-AF65-F5344CB8AC3E}">
        <p14:creationId xmlns:p14="http://schemas.microsoft.com/office/powerpoint/2010/main" val="3322573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pic>
        <p:nvPicPr>
          <p:cNvPr id="5" name="Picture 4"/>
          <p:cNvPicPr>
            <a:picLocks noChangeAspect="1"/>
          </p:cNvPicPr>
          <p:nvPr/>
        </p:nvPicPr>
        <p:blipFill>
          <a:blip r:embed="rId3"/>
          <a:stretch>
            <a:fillRect/>
          </a:stretch>
        </p:blipFill>
        <p:spPr>
          <a:xfrm>
            <a:off x="4755131" y="1828941"/>
            <a:ext cx="7192670" cy="4339651"/>
          </a:xfrm>
          <a:prstGeom prst="rect">
            <a:avLst/>
          </a:prstGeom>
        </p:spPr>
      </p:pic>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sp>
        <p:nvSpPr>
          <p:cNvPr id="6" name="Content Placeholder 2">
            <a:extLst>
              <a:ext uri="{FF2B5EF4-FFF2-40B4-BE49-F238E27FC236}">
                <a16:creationId xmlns:a16="http://schemas.microsoft.com/office/drawing/2014/main" id="{CAB2B70B-F966-40A6-9D7A-C825168F1FC8}"/>
              </a:ext>
            </a:extLst>
          </p:cNvPr>
          <p:cNvSpPr>
            <a:spLocks noGrp="1"/>
          </p:cNvSpPr>
          <p:nvPr>
            <p:ph idx="1"/>
          </p:nvPr>
        </p:nvSpPr>
        <p:spPr>
          <a:xfrm>
            <a:off x="460375" y="1939780"/>
            <a:ext cx="4418397" cy="4117975"/>
          </a:xfrm>
        </p:spPr>
        <p:txBody>
          <a:bodyPr>
            <a:normAutofit/>
          </a:bodyPr>
          <a:lstStyle/>
          <a:p>
            <a:r>
              <a:rPr lang="en-US" sz="2400" dirty="0"/>
              <a:t>Suppose the message is “bacon has more Calories than pizza or  a chili dog but less than French fries and potato chips”</a:t>
            </a:r>
          </a:p>
          <a:p>
            <a:r>
              <a:rPr lang="en-US" sz="2400" dirty="0"/>
              <a:t>How to improve this figure?</a:t>
            </a:r>
          </a:p>
        </p:txBody>
      </p:sp>
    </p:spTree>
    <p:extLst>
      <p:ext uri="{BB962C8B-B14F-4D97-AF65-F5344CB8AC3E}">
        <p14:creationId xmlns:p14="http://schemas.microsoft.com/office/powerpoint/2010/main" val="2864170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7439270B-D12B-4421-8140-F83F8530B564}"/>
              </a:ext>
            </a:extLst>
          </p:cNvPr>
          <p:cNvPicPr>
            <a:picLocks noChangeAspect="1"/>
          </p:cNvPicPr>
          <p:nvPr/>
        </p:nvPicPr>
        <p:blipFill>
          <a:blip r:embed="rId3"/>
          <a:stretch>
            <a:fillRect/>
          </a:stretch>
        </p:blipFill>
        <p:spPr>
          <a:xfrm>
            <a:off x="6503860" y="2557105"/>
            <a:ext cx="5413820" cy="3282848"/>
          </a:xfrm>
          <a:prstGeom prst="rect">
            <a:avLst/>
          </a:prstGeom>
        </p:spPr>
      </p:pic>
      <p:pic>
        <p:nvPicPr>
          <p:cNvPr id="5" name="Picture 4">
            <a:extLst>
              <a:ext uri="{FF2B5EF4-FFF2-40B4-BE49-F238E27FC236}">
                <a16:creationId xmlns:a16="http://schemas.microsoft.com/office/drawing/2014/main" id="{7F3C1B35-F711-45AA-9FB4-6D58E1936059}"/>
              </a:ext>
            </a:extLst>
          </p:cNvPr>
          <p:cNvPicPr>
            <a:picLocks noChangeAspect="1"/>
          </p:cNvPicPr>
          <p:nvPr/>
        </p:nvPicPr>
        <p:blipFill>
          <a:blip r:embed="rId4"/>
          <a:stretch>
            <a:fillRect/>
          </a:stretch>
        </p:blipFill>
        <p:spPr>
          <a:xfrm>
            <a:off x="620011" y="2570480"/>
            <a:ext cx="5396758" cy="3256099"/>
          </a:xfrm>
          <a:prstGeom prst="rect">
            <a:avLst/>
          </a:prstGeom>
        </p:spPr>
      </p:pic>
      <p:sp>
        <p:nvSpPr>
          <p:cNvPr id="4" name="Arrow: Right 3">
            <a:extLst>
              <a:ext uri="{FF2B5EF4-FFF2-40B4-BE49-F238E27FC236}">
                <a16:creationId xmlns:a16="http://schemas.microsoft.com/office/drawing/2014/main" id="{A9DB40C9-E55A-4B55-8F90-488841E1AF32}"/>
              </a:ext>
            </a:extLst>
          </p:cNvPr>
          <p:cNvSpPr/>
          <p:nvPr/>
        </p:nvSpPr>
        <p:spPr>
          <a:xfrm>
            <a:off x="6016769" y="3921760"/>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34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68B68F1B-AD0E-4DF3-BE60-581370FFCE60}"/>
              </a:ext>
            </a:extLst>
          </p:cNvPr>
          <p:cNvPicPr>
            <a:picLocks noChangeAspect="1"/>
          </p:cNvPicPr>
          <p:nvPr/>
        </p:nvPicPr>
        <p:blipFill>
          <a:blip r:embed="rId3"/>
          <a:stretch>
            <a:fillRect/>
          </a:stretch>
        </p:blipFill>
        <p:spPr>
          <a:xfrm>
            <a:off x="6569738" y="2425025"/>
            <a:ext cx="5416286" cy="3282849"/>
          </a:xfrm>
          <a:prstGeom prst="rect">
            <a:avLst/>
          </a:prstGeom>
        </p:spPr>
      </p:pic>
      <p:pic>
        <p:nvPicPr>
          <p:cNvPr id="6" name="Picture 5">
            <a:extLst>
              <a:ext uri="{FF2B5EF4-FFF2-40B4-BE49-F238E27FC236}">
                <a16:creationId xmlns:a16="http://schemas.microsoft.com/office/drawing/2014/main" id="{FC7FBF11-C4BA-44D9-8782-12D0647A374F}"/>
              </a:ext>
            </a:extLst>
          </p:cNvPr>
          <p:cNvPicPr>
            <a:picLocks noChangeAspect="1"/>
          </p:cNvPicPr>
          <p:nvPr/>
        </p:nvPicPr>
        <p:blipFill>
          <a:blip r:embed="rId4"/>
          <a:stretch>
            <a:fillRect/>
          </a:stretch>
        </p:blipFill>
        <p:spPr>
          <a:xfrm>
            <a:off x="481453" y="2425025"/>
            <a:ext cx="5413820" cy="3282848"/>
          </a:xfrm>
          <a:prstGeom prst="rect">
            <a:avLst/>
          </a:prstGeom>
        </p:spPr>
      </p:pic>
      <p:sp>
        <p:nvSpPr>
          <p:cNvPr id="7" name="Arrow: Right 6">
            <a:extLst>
              <a:ext uri="{FF2B5EF4-FFF2-40B4-BE49-F238E27FC236}">
                <a16:creationId xmlns:a16="http://schemas.microsoft.com/office/drawing/2014/main" id="{1C6CBD7D-5C60-43B4-BC38-80B9F6C8E665}"/>
              </a:ext>
            </a:extLst>
          </p:cNvPr>
          <p:cNvSpPr/>
          <p:nvPr/>
        </p:nvSpPr>
        <p:spPr>
          <a:xfrm>
            <a:off x="6009280" y="3824132"/>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325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41E0EB80-09D9-464D-9068-ED746382DB60}"/>
              </a:ext>
            </a:extLst>
          </p:cNvPr>
          <p:cNvPicPr>
            <a:picLocks noChangeAspect="1"/>
          </p:cNvPicPr>
          <p:nvPr/>
        </p:nvPicPr>
        <p:blipFill>
          <a:blip r:embed="rId3"/>
          <a:stretch>
            <a:fillRect/>
          </a:stretch>
        </p:blipFill>
        <p:spPr>
          <a:xfrm>
            <a:off x="6263491" y="2265691"/>
            <a:ext cx="5457631" cy="3282849"/>
          </a:xfrm>
          <a:prstGeom prst="rect">
            <a:avLst/>
          </a:prstGeom>
        </p:spPr>
      </p:pic>
      <p:pic>
        <p:nvPicPr>
          <p:cNvPr id="5" name="Picture 4">
            <a:extLst>
              <a:ext uri="{FF2B5EF4-FFF2-40B4-BE49-F238E27FC236}">
                <a16:creationId xmlns:a16="http://schemas.microsoft.com/office/drawing/2014/main" id="{95FCE578-6D07-48CF-ABBD-01EE98060E4E}"/>
              </a:ext>
            </a:extLst>
          </p:cNvPr>
          <p:cNvPicPr>
            <a:picLocks noChangeAspect="1"/>
          </p:cNvPicPr>
          <p:nvPr/>
        </p:nvPicPr>
        <p:blipFill>
          <a:blip r:embed="rId4"/>
          <a:stretch>
            <a:fillRect/>
          </a:stretch>
        </p:blipFill>
        <p:spPr>
          <a:xfrm>
            <a:off x="229898" y="2265691"/>
            <a:ext cx="5416286" cy="3282849"/>
          </a:xfrm>
          <a:prstGeom prst="rect">
            <a:avLst/>
          </a:prstGeom>
        </p:spPr>
      </p:pic>
      <p:sp>
        <p:nvSpPr>
          <p:cNvPr id="7" name="Arrow: Right 6">
            <a:extLst>
              <a:ext uri="{FF2B5EF4-FFF2-40B4-BE49-F238E27FC236}">
                <a16:creationId xmlns:a16="http://schemas.microsoft.com/office/drawing/2014/main" id="{0763A15A-AD9E-4863-B53C-5929780CFE72}"/>
              </a:ext>
            </a:extLst>
          </p:cNvPr>
          <p:cNvSpPr/>
          <p:nvPr/>
        </p:nvSpPr>
        <p:spPr>
          <a:xfrm>
            <a:off x="5776400" y="3583518"/>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365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E2C92DEA-847B-4DEA-89BF-F122DAF6C083}"/>
              </a:ext>
            </a:extLst>
          </p:cNvPr>
          <p:cNvPicPr>
            <a:picLocks noChangeAspect="1"/>
          </p:cNvPicPr>
          <p:nvPr/>
        </p:nvPicPr>
        <p:blipFill>
          <a:blip r:embed="rId3"/>
          <a:stretch>
            <a:fillRect/>
          </a:stretch>
        </p:blipFill>
        <p:spPr>
          <a:xfrm>
            <a:off x="6636364" y="2110329"/>
            <a:ext cx="4608799" cy="3060169"/>
          </a:xfrm>
          <a:prstGeom prst="rect">
            <a:avLst/>
          </a:prstGeom>
        </p:spPr>
      </p:pic>
      <p:pic>
        <p:nvPicPr>
          <p:cNvPr id="6" name="Picture 5">
            <a:extLst>
              <a:ext uri="{FF2B5EF4-FFF2-40B4-BE49-F238E27FC236}">
                <a16:creationId xmlns:a16="http://schemas.microsoft.com/office/drawing/2014/main" id="{B184835F-C5B5-4A39-84E5-5530540E864F}"/>
              </a:ext>
            </a:extLst>
          </p:cNvPr>
          <p:cNvPicPr>
            <a:picLocks noChangeAspect="1"/>
          </p:cNvPicPr>
          <p:nvPr/>
        </p:nvPicPr>
        <p:blipFill>
          <a:blip r:embed="rId4"/>
          <a:stretch>
            <a:fillRect/>
          </a:stretch>
        </p:blipFill>
        <p:spPr>
          <a:xfrm>
            <a:off x="638369" y="2052331"/>
            <a:ext cx="5457631" cy="3282849"/>
          </a:xfrm>
          <a:prstGeom prst="rect">
            <a:avLst/>
          </a:prstGeom>
        </p:spPr>
      </p:pic>
      <p:sp>
        <p:nvSpPr>
          <p:cNvPr id="7" name="Arrow: Right 6">
            <a:extLst>
              <a:ext uri="{FF2B5EF4-FFF2-40B4-BE49-F238E27FC236}">
                <a16:creationId xmlns:a16="http://schemas.microsoft.com/office/drawing/2014/main" id="{77050D52-0E01-44FE-92A7-9AB5BBA624E0}"/>
              </a:ext>
            </a:extLst>
          </p:cNvPr>
          <p:cNvSpPr/>
          <p:nvPr/>
        </p:nvSpPr>
        <p:spPr>
          <a:xfrm>
            <a:off x="6122636" y="3398097"/>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021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F58A7B01-FAFC-4C1B-AA30-42792704E6A9}"/>
              </a:ext>
            </a:extLst>
          </p:cNvPr>
          <p:cNvPicPr>
            <a:picLocks noChangeAspect="1"/>
          </p:cNvPicPr>
          <p:nvPr/>
        </p:nvPicPr>
        <p:blipFill>
          <a:blip r:embed="rId3"/>
          <a:stretch>
            <a:fillRect/>
          </a:stretch>
        </p:blipFill>
        <p:spPr>
          <a:xfrm>
            <a:off x="6666919" y="2136390"/>
            <a:ext cx="4385650" cy="3060169"/>
          </a:xfrm>
          <a:prstGeom prst="rect">
            <a:avLst/>
          </a:prstGeom>
        </p:spPr>
      </p:pic>
      <p:pic>
        <p:nvPicPr>
          <p:cNvPr id="5" name="Picture 4">
            <a:extLst>
              <a:ext uri="{FF2B5EF4-FFF2-40B4-BE49-F238E27FC236}">
                <a16:creationId xmlns:a16="http://schemas.microsoft.com/office/drawing/2014/main" id="{021D7F25-12D8-4B3C-85E4-0F51ACBBAA2E}"/>
              </a:ext>
            </a:extLst>
          </p:cNvPr>
          <p:cNvPicPr>
            <a:picLocks noChangeAspect="1"/>
          </p:cNvPicPr>
          <p:nvPr/>
        </p:nvPicPr>
        <p:blipFill>
          <a:blip r:embed="rId4"/>
          <a:stretch>
            <a:fillRect/>
          </a:stretch>
        </p:blipFill>
        <p:spPr>
          <a:xfrm>
            <a:off x="916284" y="2079849"/>
            <a:ext cx="4608799" cy="3060169"/>
          </a:xfrm>
          <a:prstGeom prst="rect">
            <a:avLst/>
          </a:prstGeom>
        </p:spPr>
      </p:pic>
      <p:sp>
        <p:nvSpPr>
          <p:cNvPr id="7" name="Arrow: Right 6">
            <a:extLst>
              <a:ext uri="{FF2B5EF4-FFF2-40B4-BE49-F238E27FC236}">
                <a16:creationId xmlns:a16="http://schemas.microsoft.com/office/drawing/2014/main" id="{4FD7413F-029C-4EE4-B5A7-90567894BDF5}"/>
              </a:ext>
            </a:extLst>
          </p:cNvPr>
          <p:cNvSpPr/>
          <p:nvPr/>
        </p:nvSpPr>
        <p:spPr>
          <a:xfrm>
            <a:off x="5929596" y="3186684"/>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232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F78E8B38-F208-4134-860E-CACCE41A85D3}"/>
              </a:ext>
            </a:extLst>
          </p:cNvPr>
          <p:cNvPicPr>
            <a:picLocks noChangeAspect="1"/>
          </p:cNvPicPr>
          <p:nvPr/>
        </p:nvPicPr>
        <p:blipFill>
          <a:blip r:embed="rId3"/>
          <a:stretch>
            <a:fillRect/>
          </a:stretch>
        </p:blipFill>
        <p:spPr>
          <a:xfrm>
            <a:off x="5971032" y="2066036"/>
            <a:ext cx="4705797" cy="3134079"/>
          </a:xfrm>
          <a:prstGeom prst="rect">
            <a:avLst/>
          </a:prstGeom>
        </p:spPr>
      </p:pic>
      <p:pic>
        <p:nvPicPr>
          <p:cNvPr id="6" name="Picture 5">
            <a:extLst>
              <a:ext uri="{FF2B5EF4-FFF2-40B4-BE49-F238E27FC236}">
                <a16:creationId xmlns:a16="http://schemas.microsoft.com/office/drawing/2014/main" id="{18286976-B69A-4B09-B9B0-5BC86EDDB3F5}"/>
              </a:ext>
            </a:extLst>
          </p:cNvPr>
          <p:cNvPicPr>
            <a:picLocks noChangeAspect="1"/>
          </p:cNvPicPr>
          <p:nvPr/>
        </p:nvPicPr>
        <p:blipFill>
          <a:blip r:embed="rId4"/>
          <a:stretch>
            <a:fillRect/>
          </a:stretch>
        </p:blipFill>
        <p:spPr>
          <a:xfrm>
            <a:off x="939800" y="2181871"/>
            <a:ext cx="4385650" cy="3060169"/>
          </a:xfrm>
          <a:prstGeom prst="rect">
            <a:avLst/>
          </a:prstGeom>
        </p:spPr>
      </p:pic>
      <p:sp>
        <p:nvSpPr>
          <p:cNvPr id="7" name="Arrow: Right 6">
            <a:extLst>
              <a:ext uri="{FF2B5EF4-FFF2-40B4-BE49-F238E27FC236}">
                <a16:creationId xmlns:a16="http://schemas.microsoft.com/office/drawing/2014/main" id="{A0137721-9483-49D8-8591-DEDB87FFA0B2}"/>
              </a:ext>
            </a:extLst>
          </p:cNvPr>
          <p:cNvSpPr/>
          <p:nvPr/>
        </p:nvSpPr>
        <p:spPr>
          <a:xfrm>
            <a:off x="5404695" y="3262883"/>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56C34B1-14F7-49F7-AEE4-43F513B1CDC6}"/>
              </a:ext>
            </a:extLst>
          </p:cNvPr>
          <p:cNvSpPr>
            <a:spLocks noGrp="1"/>
          </p:cNvSpPr>
          <p:nvPr>
            <p:ph idx="1"/>
          </p:nvPr>
        </p:nvSpPr>
        <p:spPr>
          <a:xfrm>
            <a:off x="4156013" y="5618763"/>
            <a:ext cx="3288665" cy="437660"/>
          </a:xfrm>
        </p:spPr>
        <p:txBody>
          <a:bodyPr>
            <a:normAutofit fontScale="92500"/>
          </a:bodyPr>
          <a:lstStyle/>
          <a:p>
            <a:pPr marL="0" indent="0">
              <a:buNone/>
            </a:pPr>
            <a:r>
              <a:rPr lang="en-US" sz="2400"/>
              <a:t>Colors use more data-ink</a:t>
            </a:r>
          </a:p>
        </p:txBody>
      </p:sp>
    </p:spTree>
    <p:extLst>
      <p:ext uri="{BB962C8B-B14F-4D97-AF65-F5344CB8AC3E}">
        <p14:creationId xmlns:p14="http://schemas.microsoft.com/office/powerpoint/2010/main" val="173703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2428"/>
            <a:ext cx="11132127" cy="1325563"/>
          </a:xfrm>
        </p:spPr>
        <p:txBody>
          <a:bodyPr/>
          <a:lstStyle/>
          <a:p>
            <a:r>
              <a:rPr lang="en-US" dirty="0"/>
              <a:t>Example: exploring</a:t>
            </a:r>
          </a:p>
        </p:txBody>
      </p:sp>
      <p:sp>
        <p:nvSpPr>
          <p:cNvPr id="6" name="Rectangle 5"/>
          <p:cNvSpPr/>
          <p:nvPr/>
        </p:nvSpPr>
        <p:spPr>
          <a:xfrm>
            <a:off x="2662835" y="1288954"/>
            <a:ext cx="6293590" cy="369332"/>
          </a:xfrm>
          <a:prstGeom prst="rect">
            <a:avLst/>
          </a:prstGeom>
        </p:spPr>
        <p:txBody>
          <a:bodyPr wrap="square">
            <a:spAutoFit/>
          </a:bodyPr>
          <a:lstStyle/>
          <a:p>
            <a:r>
              <a:rPr lang="en-US">
                <a:latin typeface="NeutraText-Book"/>
              </a:rPr>
              <a:t>The location of cholera deaths in central London, Sep. 1854</a:t>
            </a:r>
            <a:endParaRPr lang="en-US"/>
          </a:p>
        </p:txBody>
      </p:sp>
      <p:sp>
        <p:nvSpPr>
          <p:cNvPr id="7" name="Rectangle 6">
            <a:extLst>
              <a:ext uri="{FF2B5EF4-FFF2-40B4-BE49-F238E27FC236}">
                <a16:creationId xmlns:a16="http://schemas.microsoft.com/office/drawing/2014/main" id="{40DD9BA0-8120-4FF9-94A6-BB6959763570}"/>
              </a:ext>
            </a:extLst>
          </p:cNvPr>
          <p:cNvSpPr/>
          <p:nvPr/>
        </p:nvSpPr>
        <p:spPr>
          <a:xfrm>
            <a:off x="4718105" y="6043308"/>
            <a:ext cx="5029390" cy="276999"/>
          </a:xfrm>
          <a:prstGeom prst="rect">
            <a:avLst/>
          </a:prstGeom>
        </p:spPr>
        <p:txBody>
          <a:bodyPr wrap="none">
            <a:spAutoFit/>
          </a:bodyPr>
          <a:lstStyle/>
          <a:p>
            <a:r>
              <a:rPr lang="en-US" sz="1200" dirty="0"/>
              <a:t>The Visual Display of Quantitative Information, E. Tufte, 2</a:t>
            </a:r>
            <a:r>
              <a:rPr lang="en-US" sz="1200" baseline="30000" dirty="0"/>
              <a:t>nd</a:t>
            </a:r>
            <a:r>
              <a:rPr lang="en-US" sz="1200" dirty="0"/>
              <a:t> Ed. Graphics Press</a:t>
            </a:r>
          </a:p>
        </p:txBody>
      </p:sp>
      <p:pic>
        <p:nvPicPr>
          <p:cNvPr id="9" name="Picture 8"/>
          <p:cNvPicPr>
            <a:picLocks noChangeAspect="1"/>
          </p:cNvPicPr>
          <p:nvPr/>
        </p:nvPicPr>
        <p:blipFill>
          <a:blip r:embed="rId3"/>
          <a:stretch>
            <a:fillRect/>
          </a:stretch>
        </p:blipFill>
        <p:spPr>
          <a:xfrm>
            <a:off x="2081782" y="1658286"/>
            <a:ext cx="7455696" cy="4401326"/>
          </a:xfrm>
          <a:prstGeom prst="rect">
            <a:avLst/>
          </a:prstGeom>
        </p:spPr>
      </p:pic>
    </p:spTree>
    <p:extLst>
      <p:ext uri="{BB962C8B-B14F-4D97-AF65-F5344CB8AC3E}">
        <p14:creationId xmlns:p14="http://schemas.microsoft.com/office/powerpoint/2010/main" val="2007112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A58AD22E-0B03-4F2E-BA2D-B37E9F32F43C}"/>
              </a:ext>
            </a:extLst>
          </p:cNvPr>
          <p:cNvPicPr>
            <a:picLocks noChangeAspect="1"/>
          </p:cNvPicPr>
          <p:nvPr/>
        </p:nvPicPr>
        <p:blipFill>
          <a:blip r:embed="rId3"/>
          <a:stretch>
            <a:fillRect/>
          </a:stretch>
        </p:blipFill>
        <p:spPr>
          <a:xfrm>
            <a:off x="6513893" y="1861960"/>
            <a:ext cx="4826301" cy="3246092"/>
          </a:xfrm>
          <a:prstGeom prst="rect">
            <a:avLst/>
          </a:prstGeom>
        </p:spPr>
      </p:pic>
      <p:pic>
        <p:nvPicPr>
          <p:cNvPr id="5" name="Picture 4">
            <a:extLst>
              <a:ext uri="{FF2B5EF4-FFF2-40B4-BE49-F238E27FC236}">
                <a16:creationId xmlns:a16="http://schemas.microsoft.com/office/drawing/2014/main" id="{DF1BC31C-D7B7-4232-AEFE-65EFAA63066E}"/>
              </a:ext>
            </a:extLst>
          </p:cNvPr>
          <p:cNvPicPr>
            <a:picLocks noChangeAspect="1"/>
          </p:cNvPicPr>
          <p:nvPr/>
        </p:nvPicPr>
        <p:blipFill>
          <a:blip r:embed="rId4"/>
          <a:stretch>
            <a:fillRect/>
          </a:stretch>
        </p:blipFill>
        <p:spPr>
          <a:xfrm>
            <a:off x="972311" y="1917966"/>
            <a:ext cx="4705797" cy="3134079"/>
          </a:xfrm>
          <a:prstGeom prst="rect">
            <a:avLst/>
          </a:prstGeom>
        </p:spPr>
      </p:pic>
      <p:sp>
        <p:nvSpPr>
          <p:cNvPr id="7" name="Arrow: Right 6">
            <a:extLst>
              <a:ext uri="{FF2B5EF4-FFF2-40B4-BE49-F238E27FC236}">
                <a16:creationId xmlns:a16="http://schemas.microsoft.com/office/drawing/2014/main" id="{2A122CBB-28DF-4243-90EB-7618FD4245D1}"/>
              </a:ext>
            </a:extLst>
          </p:cNvPr>
          <p:cNvSpPr/>
          <p:nvPr/>
        </p:nvSpPr>
        <p:spPr>
          <a:xfrm>
            <a:off x="5933015" y="3180167"/>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22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06B19DB9-3D61-433C-B13D-CC675F157AE6}"/>
              </a:ext>
            </a:extLst>
          </p:cNvPr>
          <p:cNvPicPr>
            <a:picLocks noChangeAspect="1"/>
          </p:cNvPicPr>
          <p:nvPr/>
        </p:nvPicPr>
        <p:blipFill>
          <a:blip r:embed="rId3"/>
          <a:stretch>
            <a:fillRect/>
          </a:stretch>
        </p:blipFill>
        <p:spPr>
          <a:xfrm>
            <a:off x="6304749" y="1927104"/>
            <a:ext cx="5035050" cy="3379964"/>
          </a:xfrm>
          <a:prstGeom prst="rect">
            <a:avLst/>
          </a:prstGeom>
        </p:spPr>
      </p:pic>
      <p:pic>
        <p:nvPicPr>
          <p:cNvPr id="6" name="Picture 5">
            <a:extLst>
              <a:ext uri="{FF2B5EF4-FFF2-40B4-BE49-F238E27FC236}">
                <a16:creationId xmlns:a16="http://schemas.microsoft.com/office/drawing/2014/main" id="{07CF6E92-EA31-40EA-81AF-48D02414584A}"/>
              </a:ext>
            </a:extLst>
          </p:cNvPr>
          <p:cNvPicPr>
            <a:picLocks noChangeAspect="1"/>
          </p:cNvPicPr>
          <p:nvPr/>
        </p:nvPicPr>
        <p:blipFill>
          <a:blip r:embed="rId4"/>
          <a:stretch>
            <a:fillRect/>
          </a:stretch>
        </p:blipFill>
        <p:spPr>
          <a:xfrm>
            <a:off x="685043" y="1994040"/>
            <a:ext cx="4826301" cy="3246092"/>
          </a:xfrm>
          <a:prstGeom prst="rect">
            <a:avLst/>
          </a:prstGeom>
        </p:spPr>
      </p:pic>
      <p:sp>
        <p:nvSpPr>
          <p:cNvPr id="7" name="Arrow: Right 6">
            <a:extLst>
              <a:ext uri="{FF2B5EF4-FFF2-40B4-BE49-F238E27FC236}">
                <a16:creationId xmlns:a16="http://schemas.microsoft.com/office/drawing/2014/main" id="{DFD3A6A9-7E48-4D14-9B43-6BE8EEC836AD}"/>
              </a:ext>
            </a:extLst>
          </p:cNvPr>
          <p:cNvSpPr/>
          <p:nvPr/>
        </p:nvSpPr>
        <p:spPr>
          <a:xfrm>
            <a:off x="5664501" y="3199050"/>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323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0952D0C5-C074-4FF9-BD2A-EAE0C8015789}"/>
              </a:ext>
            </a:extLst>
          </p:cNvPr>
          <p:cNvPicPr>
            <a:picLocks noChangeAspect="1"/>
          </p:cNvPicPr>
          <p:nvPr/>
        </p:nvPicPr>
        <p:blipFill>
          <a:blip r:embed="rId3"/>
          <a:stretch>
            <a:fillRect/>
          </a:stretch>
        </p:blipFill>
        <p:spPr>
          <a:xfrm>
            <a:off x="6318752" y="1996379"/>
            <a:ext cx="5245698" cy="3559211"/>
          </a:xfrm>
          <a:prstGeom prst="rect">
            <a:avLst/>
          </a:prstGeom>
        </p:spPr>
      </p:pic>
      <p:pic>
        <p:nvPicPr>
          <p:cNvPr id="5" name="Picture 4">
            <a:extLst>
              <a:ext uri="{FF2B5EF4-FFF2-40B4-BE49-F238E27FC236}">
                <a16:creationId xmlns:a16="http://schemas.microsoft.com/office/drawing/2014/main" id="{1736AB14-69E6-4C8E-8A6D-A7E8A19DD7E5}"/>
              </a:ext>
            </a:extLst>
          </p:cNvPr>
          <p:cNvPicPr>
            <a:picLocks noChangeAspect="1"/>
          </p:cNvPicPr>
          <p:nvPr/>
        </p:nvPicPr>
        <p:blipFill>
          <a:blip r:embed="rId4"/>
          <a:stretch>
            <a:fillRect/>
          </a:stretch>
        </p:blipFill>
        <p:spPr>
          <a:xfrm>
            <a:off x="838200" y="2042417"/>
            <a:ext cx="5035050" cy="3379964"/>
          </a:xfrm>
          <a:prstGeom prst="rect">
            <a:avLst/>
          </a:prstGeom>
        </p:spPr>
      </p:pic>
      <p:sp>
        <p:nvSpPr>
          <p:cNvPr id="7" name="Arrow: Right 6">
            <a:extLst>
              <a:ext uri="{FF2B5EF4-FFF2-40B4-BE49-F238E27FC236}">
                <a16:creationId xmlns:a16="http://schemas.microsoft.com/office/drawing/2014/main" id="{76AD3283-0AA7-4298-B761-74E6D2A162F5}"/>
              </a:ext>
            </a:extLst>
          </p:cNvPr>
          <p:cNvSpPr/>
          <p:nvPr/>
        </p:nvSpPr>
        <p:spPr>
          <a:xfrm>
            <a:off x="5852454" y="3291352"/>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80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F36A84ED-15E1-49D5-B396-F6943B3AB249}"/>
              </a:ext>
            </a:extLst>
          </p:cNvPr>
          <p:cNvPicPr>
            <a:picLocks noChangeAspect="1"/>
          </p:cNvPicPr>
          <p:nvPr/>
        </p:nvPicPr>
        <p:blipFill>
          <a:blip r:embed="rId3"/>
          <a:stretch>
            <a:fillRect/>
          </a:stretch>
        </p:blipFill>
        <p:spPr>
          <a:xfrm>
            <a:off x="6213625" y="1859674"/>
            <a:ext cx="5349223" cy="3559211"/>
          </a:xfrm>
          <a:prstGeom prst="rect">
            <a:avLst/>
          </a:prstGeom>
        </p:spPr>
      </p:pic>
      <p:pic>
        <p:nvPicPr>
          <p:cNvPr id="6" name="Picture 5">
            <a:extLst>
              <a:ext uri="{FF2B5EF4-FFF2-40B4-BE49-F238E27FC236}">
                <a16:creationId xmlns:a16="http://schemas.microsoft.com/office/drawing/2014/main" id="{F4DEFA73-199E-48AC-A3B4-C36EB5A544CA}"/>
              </a:ext>
            </a:extLst>
          </p:cNvPr>
          <p:cNvPicPr>
            <a:picLocks noChangeAspect="1"/>
          </p:cNvPicPr>
          <p:nvPr/>
        </p:nvPicPr>
        <p:blipFill>
          <a:blip r:embed="rId4"/>
          <a:stretch>
            <a:fillRect/>
          </a:stretch>
        </p:blipFill>
        <p:spPr>
          <a:xfrm>
            <a:off x="496182" y="1859673"/>
            <a:ext cx="5245698" cy="3559211"/>
          </a:xfrm>
          <a:prstGeom prst="rect">
            <a:avLst/>
          </a:prstGeom>
        </p:spPr>
      </p:pic>
      <p:sp>
        <p:nvSpPr>
          <p:cNvPr id="7" name="Arrow: Right 6">
            <a:extLst>
              <a:ext uri="{FF2B5EF4-FFF2-40B4-BE49-F238E27FC236}">
                <a16:creationId xmlns:a16="http://schemas.microsoft.com/office/drawing/2014/main" id="{F5ED4B2E-E3AE-40F2-A49B-35567762E528}"/>
              </a:ext>
            </a:extLst>
          </p:cNvPr>
          <p:cNvSpPr/>
          <p:nvPr/>
        </p:nvSpPr>
        <p:spPr>
          <a:xfrm>
            <a:off x="5741880" y="3154647"/>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310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69989AE4-C56B-48C8-AC95-24D5E7A3908C}"/>
              </a:ext>
            </a:extLst>
          </p:cNvPr>
          <p:cNvPicPr>
            <a:picLocks noChangeAspect="1"/>
          </p:cNvPicPr>
          <p:nvPr/>
        </p:nvPicPr>
        <p:blipFill>
          <a:blip r:embed="rId3"/>
          <a:stretch>
            <a:fillRect/>
          </a:stretch>
        </p:blipFill>
        <p:spPr>
          <a:xfrm>
            <a:off x="6456753" y="1649394"/>
            <a:ext cx="5146699" cy="3559211"/>
          </a:xfrm>
          <a:prstGeom prst="rect">
            <a:avLst/>
          </a:prstGeom>
        </p:spPr>
      </p:pic>
      <p:pic>
        <p:nvPicPr>
          <p:cNvPr id="5" name="Picture 4">
            <a:extLst>
              <a:ext uri="{FF2B5EF4-FFF2-40B4-BE49-F238E27FC236}">
                <a16:creationId xmlns:a16="http://schemas.microsoft.com/office/drawing/2014/main" id="{FF5F3990-5D6A-4F1B-A526-A3CF14C614D4}"/>
              </a:ext>
            </a:extLst>
          </p:cNvPr>
          <p:cNvPicPr>
            <a:picLocks noChangeAspect="1"/>
          </p:cNvPicPr>
          <p:nvPr/>
        </p:nvPicPr>
        <p:blipFill>
          <a:blip r:embed="rId4"/>
          <a:stretch>
            <a:fillRect/>
          </a:stretch>
        </p:blipFill>
        <p:spPr>
          <a:xfrm>
            <a:off x="635785" y="1649394"/>
            <a:ext cx="5349223" cy="3559211"/>
          </a:xfrm>
          <a:prstGeom prst="rect">
            <a:avLst/>
          </a:prstGeom>
        </p:spPr>
      </p:pic>
      <p:sp>
        <p:nvSpPr>
          <p:cNvPr id="7" name="Arrow: Right 6">
            <a:extLst>
              <a:ext uri="{FF2B5EF4-FFF2-40B4-BE49-F238E27FC236}">
                <a16:creationId xmlns:a16="http://schemas.microsoft.com/office/drawing/2014/main" id="{F6B9CA8A-5345-42FD-98B3-8918C9B786D6}"/>
              </a:ext>
            </a:extLst>
          </p:cNvPr>
          <p:cNvSpPr/>
          <p:nvPr/>
        </p:nvSpPr>
        <p:spPr>
          <a:xfrm>
            <a:off x="5985008" y="3086607"/>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521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8526FF01-E5ED-43F2-9D0F-9B4B6E61EEE3}"/>
              </a:ext>
            </a:extLst>
          </p:cNvPr>
          <p:cNvPicPr>
            <a:picLocks noChangeAspect="1"/>
          </p:cNvPicPr>
          <p:nvPr/>
        </p:nvPicPr>
        <p:blipFill>
          <a:blip r:embed="rId3"/>
          <a:stretch>
            <a:fillRect/>
          </a:stretch>
        </p:blipFill>
        <p:spPr>
          <a:xfrm>
            <a:off x="6182397" y="1842433"/>
            <a:ext cx="5146699" cy="3458097"/>
          </a:xfrm>
          <a:prstGeom prst="rect">
            <a:avLst/>
          </a:prstGeom>
        </p:spPr>
      </p:pic>
      <p:pic>
        <p:nvPicPr>
          <p:cNvPr id="6" name="Picture 5">
            <a:extLst>
              <a:ext uri="{FF2B5EF4-FFF2-40B4-BE49-F238E27FC236}">
                <a16:creationId xmlns:a16="http://schemas.microsoft.com/office/drawing/2014/main" id="{DAE6A6EE-2054-4EF8-AB8A-7F9DF14F62B1}"/>
              </a:ext>
            </a:extLst>
          </p:cNvPr>
          <p:cNvPicPr>
            <a:picLocks noChangeAspect="1"/>
          </p:cNvPicPr>
          <p:nvPr/>
        </p:nvPicPr>
        <p:blipFill>
          <a:blip r:embed="rId4"/>
          <a:stretch>
            <a:fillRect/>
          </a:stretch>
        </p:blipFill>
        <p:spPr>
          <a:xfrm>
            <a:off x="563953" y="1842434"/>
            <a:ext cx="5146699" cy="3559211"/>
          </a:xfrm>
          <a:prstGeom prst="rect">
            <a:avLst/>
          </a:prstGeom>
        </p:spPr>
      </p:pic>
      <p:sp>
        <p:nvSpPr>
          <p:cNvPr id="7" name="Arrow: Right 6">
            <a:extLst>
              <a:ext uri="{FF2B5EF4-FFF2-40B4-BE49-F238E27FC236}">
                <a16:creationId xmlns:a16="http://schemas.microsoft.com/office/drawing/2014/main" id="{D53AF56E-B991-4D75-BB0A-DC81DB3EBC62}"/>
              </a:ext>
            </a:extLst>
          </p:cNvPr>
          <p:cNvSpPr/>
          <p:nvPr/>
        </p:nvSpPr>
        <p:spPr>
          <a:xfrm>
            <a:off x="5695306" y="3329165"/>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538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32B68175-4410-459A-95BE-04D2791BB996}"/>
              </a:ext>
            </a:extLst>
          </p:cNvPr>
          <p:cNvPicPr>
            <a:picLocks noChangeAspect="1"/>
          </p:cNvPicPr>
          <p:nvPr/>
        </p:nvPicPr>
        <p:blipFill>
          <a:blip r:embed="rId3"/>
          <a:stretch>
            <a:fillRect/>
          </a:stretch>
        </p:blipFill>
        <p:spPr>
          <a:xfrm>
            <a:off x="6285907" y="1974513"/>
            <a:ext cx="5146699" cy="3503041"/>
          </a:xfrm>
          <a:prstGeom prst="rect">
            <a:avLst/>
          </a:prstGeom>
        </p:spPr>
      </p:pic>
      <p:pic>
        <p:nvPicPr>
          <p:cNvPr id="5" name="Picture 4">
            <a:extLst>
              <a:ext uri="{FF2B5EF4-FFF2-40B4-BE49-F238E27FC236}">
                <a16:creationId xmlns:a16="http://schemas.microsoft.com/office/drawing/2014/main" id="{C88542F7-C86E-43E2-ADE3-3C467634E5F9}"/>
              </a:ext>
            </a:extLst>
          </p:cNvPr>
          <p:cNvPicPr>
            <a:picLocks noChangeAspect="1"/>
          </p:cNvPicPr>
          <p:nvPr/>
        </p:nvPicPr>
        <p:blipFill>
          <a:blip r:embed="rId4"/>
          <a:stretch>
            <a:fillRect/>
          </a:stretch>
        </p:blipFill>
        <p:spPr>
          <a:xfrm>
            <a:off x="574077" y="1974513"/>
            <a:ext cx="5146699" cy="3458097"/>
          </a:xfrm>
          <a:prstGeom prst="rect">
            <a:avLst/>
          </a:prstGeom>
        </p:spPr>
      </p:pic>
      <p:sp>
        <p:nvSpPr>
          <p:cNvPr id="7" name="Arrow: Right 6">
            <a:extLst>
              <a:ext uri="{FF2B5EF4-FFF2-40B4-BE49-F238E27FC236}">
                <a16:creationId xmlns:a16="http://schemas.microsoft.com/office/drawing/2014/main" id="{AEA63751-7AA4-4B37-9845-EAA511D85603}"/>
              </a:ext>
            </a:extLst>
          </p:cNvPr>
          <p:cNvSpPr/>
          <p:nvPr/>
        </p:nvSpPr>
        <p:spPr>
          <a:xfrm>
            <a:off x="5720776" y="3429000"/>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253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5" name="Picture 4">
            <a:extLst>
              <a:ext uri="{FF2B5EF4-FFF2-40B4-BE49-F238E27FC236}">
                <a16:creationId xmlns:a16="http://schemas.microsoft.com/office/drawing/2014/main" id="{34FDF485-6DE0-43C4-A5C5-E9E42A27CF4B}"/>
              </a:ext>
            </a:extLst>
          </p:cNvPr>
          <p:cNvPicPr>
            <a:picLocks noChangeAspect="1"/>
          </p:cNvPicPr>
          <p:nvPr/>
        </p:nvPicPr>
        <p:blipFill>
          <a:blip r:embed="rId3"/>
          <a:stretch>
            <a:fillRect/>
          </a:stretch>
        </p:blipFill>
        <p:spPr>
          <a:xfrm>
            <a:off x="6747617" y="1836267"/>
            <a:ext cx="4956007" cy="3503041"/>
          </a:xfrm>
          <a:prstGeom prst="rect">
            <a:avLst/>
          </a:prstGeom>
        </p:spPr>
      </p:pic>
      <p:pic>
        <p:nvPicPr>
          <p:cNvPr id="6" name="Picture 5">
            <a:extLst>
              <a:ext uri="{FF2B5EF4-FFF2-40B4-BE49-F238E27FC236}">
                <a16:creationId xmlns:a16="http://schemas.microsoft.com/office/drawing/2014/main" id="{0DB4011B-C347-4A15-834A-EA1726ECEA1C}"/>
              </a:ext>
            </a:extLst>
          </p:cNvPr>
          <p:cNvPicPr>
            <a:picLocks noChangeAspect="1"/>
          </p:cNvPicPr>
          <p:nvPr/>
        </p:nvPicPr>
        <p:blipFill>
          <a:blip r:embed="rId4"/>
          <a:stretch>
            <a:fillRect/>
          </a:stretch>
        </p:blipFill>
        <p:spPr>
          <a:xfrm>
            <a:off x="488376" y="1950275"/>
            <a:ext cx="5146699" cy="3503041"/>
          </a:xfrm>
          <a:prstGeom prst="rect">
            <a:avLst/>
          </a:prstGeom>
        </p:spPr>
      </p:pic>
      <p:sp>
        <p:nvSpPr>
          <p:cNvPr id="7" name="Arrow: Right 6">
            <a:extLst>
              <a:ext uri="{FF2B5EF4-FFF2-40B4-BE49-F238E27FC236}">
                <a16:creationId xmlns:a16="http://schemas.microsoft.com/office/drawing/2014/main" id="{11BAE607-3811-4AD6-A372-4884063BB767}"/>
              </a:ext>
            </a:extLst>
          </p:cNvPr>
          <p:cNvSpPr/>
          <p:nvPr/>
        </p:nvSpPr>
        <p:spPr>
          <a:xfrm>
            <a:off x="5947800" y="3345471"/>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572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D1A0D3FA-46FA-4493-8696-51FA1F7E925B}"/>
              </a:ext>
            </a:extLst>
          </p:cNvPr>
          <p:cNvPicPr>
            <a:picLocks noChangeAspect="1"/>
          </p:cNvPicPr>
          <p:nvPr/>
        </p:nvPicPr>
        <p:blipFill>
          <a:blip r:embed="rId3"/>
          <a:stretch>
            <a:fillRect/>
          </a:stretch>
        </p:blipFill>
        <p:spPr>
          <a:xfrm>
            <a:off x="6436178" y="1890711"/>
            <a:ext cx="5027420" cy="3503041"/>
          </a:xfrm>
          <a:prstGeom prst="rect">
            <a:avLst/>
          </a:prstGeom>
        </p:spPr>
      </p:pic>
      <p:pic>
        <p:nvPicPr>
          <p:cNvPr id="5" name="Picture 4">
            <a:extLst>
              <a:ext uri="{FF2B5EF4-FFF2-40B4-BE49-F238E27FC236}">
                <a16:creationId xmlns:a16="http://schemas.microsoft.com/office/drawing/2014/main" id="{675288AC-7824-4061-B9E4-4503B178C5A5}"/>
              </a:ext>
            </a:extLst>
          </p:cNvPr>
          <p:cNvPicPr>
            <a:picLocks noChangeAspect="1"/>
          </p:cNvPicPr>
          <p:nvPr/>
        </p:nvPicPr>
        <p:blipFill>
          <a:blip r:embed="rId4"/>
          <a:stretch>
            <a:fillRect/>
          </a:stretch>
        </p:blipFill>
        <p:spPr>
          <a:xfrm>
            <a:off x="799817" y="2029396"/>
            <a:ext cx="4956007" cy="3503041"/>
          </a:xfrm>
          <a:prstGeom prst="rect">
            <a:avLst/>
          </a:prstGeom>
        </p:spPr>
      </p:pic>
      <p:sp>
        <p:nvSpPr>
          <p:cNvPr id="7" name="Arrow: Right 6">
            <a:extLst>
              <a:ext uri="{FF2B5EF4-FFF2-40B4-BE49-F238E27FC236}">
                <a16:creationId xmlns:a16="http://schemas.microsoft.com/office/drawing/2014/main" id="{61076D74-E518-4EB1-AC66-351790EF0F56}"/>
              </a:ext>
            </a:extLst>
          </p:cNvPr>
          <p:cNvSpPr/>
          <p:nvPr/>
        </p:nvSpPr>
        <p:spPr>
          <a:xfrm>
            <a:off x="5755823" y="3399916"/>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333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Exercise to maximize the data-ink ratio </a:t>
            </a:r>
          </a:p>
        </p:txBody>
      </p:sp>
      <p:sp>
        <p:nvSpPr>
          <p:cNvPr id="3" name="Rectangle 2"/>
          <p:cNvSpPr/>
          <p:nvPr/>
        </p:nvSpPr>
        <p:spPr>
          <a:xfrm>
            <a:off x="8028873" y="6488668"/>
            <a:ext cx="4163127" cy="369332"/>
          </a:xfrm>
          <a:prstGeom prst="rect">
            <a:avLst/>
          </a:prstGeom>
        </p:spPr>
        <p:txBody>
          <a:bodyPr wrap="none">
            <a:spAutoFit/>
          </a:bodyPr>
          <a:lstStyle/>
          <a:p>
            <a:r>
              <a:rPr lang="en-US"/>
              <a:t>https://www.darkhorseanalytics.com/blog</a:t>
            </a:r>
          </a:p>
        </p:txBody>
      </p:sp>
      <p:pic>
        <p:nvPicPr>
          <p:cNvPr id="6" name="Picture 5">
            <a:extLst>
              <a:ext uri="{FF2B5EF4-FFF2-40B4-BE49-F238E27FC236}">
                <a16:creationId xmlns:a16="http://schemas.microsoft.com/office/drawing/2014/main" id="{5C012D82-28EA-4084-8824-A8D6AD2B5BD5}"/>
              </a:ext>
            </a:extLst>
          </p:cNvPr>
          <p:cNvPicPr>
            <a:picLocks noChangeAspect="1"/>
          </p:cNvPicPr>
          <p:nvPr/>
        </p:nvPicPr>
        <p:blipFill>
          <a:blip r:embed="rId3"/>
          <a:stretch>
            <a:fillRect/>
          </a:stretch>
        </p:blipFill>
        <p:spPr>
          <a:xfrm>
            <a:off x="6546382" y="1890710"/>
            <a:ext cx="4523046" cy="3503041"/>
          </a:xfrm>
          <a:prstGeom prst="rect">
            <a:avLst/>
          </a:prstGeom>
        </p:spPr>
      </p:pic>
      <p:pic>
        <p:nvPicPr>
          <p:cNvPr id="5" name="Picture 4">
            <a:extLst>
              <a:ext uri="{FF2B5EF4-FFF2-40B4-BE49-F238E27FC236}">
                <a16:creationId xmlns:a16="http://schemas.microsoft.com/office/drawing/2014/main" id="{296DBA2E-4B31-4C48-B51E-51D7DCCF4465}"/>
              </a:ext>
            </a:extLst>
          </p:cNvPr>
          <p:cNvPicPr>
            <a:picLocks noChangeAspect="1"/>
          </p:cNvPicPr>
          <p:nvPr/>
        </p:nvPicPr>
        <p:blipFill>
          <a:blip r:embed="rId4"/>
          <a:stretch>
            <a:fillRect/>
          </a:stretch>
        </p:blipFill>
        <p:spPr>
          <a:xfrm>
            <a:off x="1325698" y="1890711"/>
            <a:ext cx="5027420" cy="3503041"/>
          </a:xfrm>
          <a:prstGeom prst="rect">
            <a:avLst/>
          </a:prstGeom>
        </p:spPr>
      </p:pic>
      <p:sp>
        <p:nvSpPr>
          <p:cNvPr id="7" name="Arrow: Right 6">
            <a:extLst>
              <a:ext uri="{FF2B5EF4-FFF2-40B4-BE49-F238E27FC236}">
                <a16:creationId xmlns:a16="http://schemas.microsoft.com/office/drawing/2014/main" id="{00C26EAB-3530-4FD6-BCA9-09259A26EFC7}"/>
              </a:ext>
            </a:extLst>
          </p:cNvPr>
          <p:cNvSpPr/>
          <p:nvPr/>
        </p:nvSpPr>
        <p:spPr>
          <a:xfrm>
            <a:off x="6109572" y="3399914"/>
            <a:ext cx="487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84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2428"/>
            <a:ext cx="11132127" cy="1325563"/>
          </a:xfrm>
        </p:spPr>
        <p:txBody>
          <a:bodyPr/>
          <a:lstStyle/>
          <a:p>
            <a:r>
              <a:rPr lang="en-US" dirty="0"/>
              <a:t>Example: exploring</a:t>
            </a:r>
          </a:p>
        </p:txBody>
      </p:sp>
      <p:sp>
        <p:nvSpPr>
          <p:cNvPr id="6" name="Rectangle 5"/>
          <p:cNvSpPr/>
          <p:nvPr/>
        </p:nvSpPr>
        <p:spPr>
          <a:xfrm>
            <a:off x="1811720" y="1323135"/>
            <a:ext cx="6293590" cy="369332"/>
          </a:xfrm>
          <a:prstGeom prst="rect">
            <a:avLst/>
          </a:prstGeom>
        </p:spPr>
        <p:txBody>
          <a:bodyPr wrap="square">
            <a:spAutoFit/>
          </a:bodyPr>
          <a:lstStyle/>
          <a:p>
            <a:r>
              <a:rPr lang="en-US" dirty="0">
                <a:latin typeface="NeutraText-Book"/>
              </a:rPr>
              <a:t>The location of cholera deaths in central London, Sep. 1854</a:t>
            </a:r>
            <a:endParaRPr lang="en-US" dirty="0"/>
          </a:p>
        </p:txBody>
      </p:sp>
      <p:grpSp>
        <p:nvGrpSpPr>
          <p:cNvPr id="3" name="Group 2"/>
          <p:cNvGrpSpPr/>
          <p:nvPr/>
        </p:nvGrpSpPr>
        <p:grpSpPr>
          <a:xfrm>
            <a:off x="966767" y="1658286"/>
            <a:ext cx="7252130" cy="4342992"/>
            <a:chOff x="1795909" y="1749221"/>
            <a:chExt cx="7971149" cy="4662532"/>
          </a:xfrm>
        </p:grpSpPr>
        <p:pic>
          <p:nvPicPr>
            <p:cNvPr id="9" name="Picture 8"/>
            <p:cNvPicPr>
              <a:picLocks noChangeAspect="1"/>
            </p:cNvPicPr>
            <p:nvPr/>
          </p:nvPicPr>
          <p:blipFill>
            <a:blip r:embed="rId3"/>
            <a:stretch>
              <a:fillRect/>
            </a:stretch>
          </p:blipFill>
          <p:spPr>
            <a:xfrm>
              <a:off x="1795909" y="1749221"/>
              <a:ext cx="7971149" cy="4662532"/>
            </a:xfrm>
            <a:prstGeom prst="rect">
              <a:avLst/>
            </a:prstGeom>
          </p:spPr>
        </p:pic>
        <p:grpSp>
          <p:nvGrpSpPr>
            <p:cNvPr id="10" name="Group 9"/>
            <p:cNvGrpSpPr/>
            <p:nvPr/>
          </p:nvGrpSpPr>
          <p:grpSpPr>
            <a:xfrm rot="2879101">
              <a:off x="4247080" y="2820207"/>
              <a:ext cx="338293" cy="277525"/>
              <a:chOff x="2259150" y="2414016"/>
              <a:chExt cx="294976" cy="258432"/>
            </a:xfrm>
          </p:grpSpPr>
          <p:cxnSp>
            <p:nvCxnSpPr>
              <p:cNvPr id="32" name="Straight Connector 31"/>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2879101">
              <a:off x="6571038" y="2023936"/>
              <a:ext cx="338293" cy="277525"/>
              <a:chOff x="2259150" y="2414016"/>
              <a:chExt cx="294976" cy="258432"/>
            </a:xfrm>
          </p:grpSpPr>
          <p:cxnSp>
            <p:nvCxnSpPr>
              <p:cNvPr id="30" name="Straight Connector 29"/>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rot="2879101">
              <a:off x="7238398" y="1977654"/>
              <a:ext cx="338293" cy="277525"/>
              <a:chOff x="2259150" y="2414016"/>
              <a:chExt cx="294976" cy="258432"/>
            </a:xfrm>
          </p:grpSpPr>
          <p:cxnSp>
            <p:nvCxnSpPr>
              <p:cNvPr id="28" name="Straight Connector 27"/>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rot="2879101">
              <a:off x="6216989" y="3724056"/>
              <a:ext cx="338293" cy="277525"/>
              <a:chOff x="2259150" y="2414014"/>
              <a:chExt cx="294976" cy="258432"/>
            </a:xfrm>
          </p:grpSpPr>
          <p:cxnSp>
            <p:nvCxnSpPr>
              <p:cNvPr id="26" name="Straight Connector 25"/>
              <p:cNvCxnSpPr/>
              <p:nvPr/>
            </p:nvCxnSpPr>
            <p:spPr>
              <a:xfrm>
                <a:off x="2259150" y="2538335"/>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405454" y="2414014"/>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2879101">
              <a:off x="6570187" y="4900910"/>
              <a:ext cx="338293" cy="277525"/>
              <a:chOff x="2259150" y="2414016"/>
              <a:chExt cx="294976" cy="258432"/>
            </a:xfrm>
          </p:grpSpPr>
          <p:cxnSp>
            <p:nvCxnSpPr>
              <p:cNvPr id="24" name="Straight Connector 23"/>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2879101">
              <a:off x="7770354" y="5785201"/>
              <a:ext cx="338293" cy="277525"/>
              <a:chOff x="2259150" y="2414016"/>
              <a:chExt cx="294976" cy="258432"/>
            </a:xfrm>
          </p:grpSpPr>
          <p:cxnSp>
            <p:nvCxnSpPr>
              <p:cNvPr id="22" name="Straight Connector 21"/>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2879101">
              <a:off x="5142247" y="5014750"/>
              <a:ext cx="338293" cy="277525"/>
              <a:chOff x="2259150" y="2414016"/>
              <a:chExt cx="294976" cy="258432"/>
            </a:xfrm>
          </p:grpSpPr>
          <p:cxnSp>
            <p:nvCxnSpPr>
              <p:cNvPr id="20" name="Straight Connector 19"/>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2879101">
              <a:off x="9243286" y="4398612"/>
              <a:ext cx="338293" cy="277525"/>
              <a:chOff x="2259150" y="2414016"/>
              <a:chExt cx="294976" cy="258432"/>
            </a:xfrm>
          </p:grpSpPr>
          <p:cxnSp>
            <p:nvCxnSpPr>
              <p:cNvPr id="18" name="Straight Connector 17"/>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2879101">
              <a:off x="4315507" y="3411621"/>
              <a:ext cx="338293" cy="277525"/>
              <a:chOff x="2259150" y="2414016"/>
              <a:chExt cx="294976" cy="258432"/>
            </a:xfrm>
          </p:grpSpPr>
          <p:cxnSp>
            <p:nvCxnSpPr>
              <p:cNvPr id="35" name="Straight Connector 34"/>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2879101">
              <a:off x="8017906" y="4553172"/>
              <a:ext cx="338293" cy="277525"/>
              <a:chOff x="2259150" y="2414016"/>
              <a:chExt cx="294976" cy="258432"/>
            </a:xfrm>
          </p:grpSpPr>
          <p:cxnSp>
            <p:nvCxnSpPr>
              <p:cNvPr id="38" name="Straight Connector 37"/>
              <p:cNvCxnSpPr/>
              <p:nvPr/>
            </p:nvCxnSpPr>
            <p:spPr>
              <a:xfrm>
                <a:off x="2259150" y="2538336"/>
                <a:ext cx="29497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405454" y="2414016"/>
                <a:ext cx="0" cy="2584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40" name="Rectangle 39">
            <a:extLst>
              <a:ext uri="{FF2B5EF4-FFF2-40B4-BE49-F238E27FC236}">
                <a16:creationId xmlns:a16="http://schemas.microsoft.com/office/drawing/2014/main" id="{56F9DD3D-F93B-4531-A40C-BC8357FEA0C2}"/>
              </a:ext>
            </a:extLst>
          </p:cNvPr>
          <p:cNvSpPr/>
          <p:nvPr/>
        </p:nvSpPr>
        <p:spPr>
          <a:xfrm>
            <a:off x="8341265" y="2187883"/>
            <a:ext cx="3943499" cy="2677656"/>
          </a:xfrm>
          <a:prstGeom prst="rect">
            <a:avLst/>
          </a:prstGeom>
        </p:spPr>
        <p:txBody>
          <a:bodyPr wrap="square">
            <a:spAutoFit/>
          </a:bodyPr>
          <a:lstStyle/>
          <a:p>
            <a:pPr marL="342900" indent="-342900">
              <a:buFont typeface="Arial" panose="020B0604020202020204" pitchFamily="34" charset="0"/>
              <a:buChar char="•"/>
            </a:pPr>
            <a:r>
              <a:rPr lang="en-US" sz="2400" dirty="0"/>
              <a:t>The locations of water pumps marked</a:t>
            </a:r>
          </a:p>
          <a:p>
            <a:pPr marL="342900" indent="-342900">
              <a:buFont typeface="Arial" panose="020B0604020202020204" pitchFamily="34" charset="0"/>
              <a:buChar char="•"/>
            </a:pPr>
            <a:r>
              <a:rPr lang="en-US" sz="2400" dirty="0"/>
              <a:t>An association between a water pump and the deaths</a:t>
            </a:r>
          </a:p>
          <a:p>
            <a:pPr marL="342900" indent="-342900">
              <a:buFont typeface="Arial" panose="020B0604020202020204" pitchFamily="34" charset="0"/>
              <a:buChar char="•"/>
            </a:pPr>
            <a:r>
              <a:rPr lang="en-US" sz="2400" dirty="0"/>
              <a:t>Help make decisions efficiently</a:t>
            </a:r>
          </a:p>
        </p:txBody>
      </p:sp>
      <p:sp>
        <p:nvSpPr>
          <p:cNvPr id="41" name="Rectangle 40">
            <a:extLst>
              <a:ext uri="{FF2B5EF4-FFF2-40B4-BE49-F238E27FC236}">
                <a16:creationId xmlns:a16="http://schemas.microsoft.com/office/drawing/2014/main" id="{9CEC9B12-737C-4629-8736-48E64E464A0A}"/>
              </a:ext>
            </a:extLst>
          </p:cNvPr>
          <p:cNvSpPr/>
          <p:nvPr/>
        </p:nvSpPr>
        <p:spPr>
          <a:xfrm>
            <a:off x="3337101" y="6001188"/>
            <a:ext cx="5029390" cy="276999"/>
          </a:xfrm>
          <a:prstGeom prst="rect">
            <a:avLst/>
          </a:prstGeom>
        </p:spPr>
        <p:txBody>
          <a:bodyPr wrap="none">
            <a:spAutoFit/>
          </a:bodyPr>
          <a:lstStyle/>
          <a:p>
            <a:r>
              <a:rPr lang="en-US" sz="1200" dirty="0"/>
              <a:t>The Visual Display of Quantitative Information, E. Tufte, 2</a:t>
            </a:r>
            <a:r>
              <a:rPr lang="en-US" sz="1200" baseline="30000" dirty="0"/>
              <a:t>nd</a:t>
            </a:r>
            <a:r>
              <a:rPr lang="en-US" sz="1200" dirty="0"/>
              <a:t> Ed. Graphics Press</a:t>
            </a:r>
          </a:p>
        </p:txBody>
      </p:sp>
    </p:spTree>
    <p:extLst>
      <p:ext uri="{BB962C8B-B14F-4D97-AF65-F5344CB8AC3E}">
        <p14:creationId xmlns:p14="http://schemas.microsoft.com/office/powerpoint/2010/main" val="155363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53990" y="1822631"/>
            <a:ext cx="4168821" cy="3229639"/>
          </a:xfrm>
          <a:prstGeom prst="rect">
            <a:avLst/>
          </a:prstGeom>
        </p:spPr>
      </p:pic>
      <p:pic>
        <p:nvPicPr>
          <p:cNvPr id="4" name="Picture 3"/>
          <p:cNvPicPr>
            <a:picLocks noChangeAspect="1"/>
          </p:cNvPicPr>
          <p:nvPr/>
        </p:nvPicPr>
        <p:blipFill>
          <a:blip r:embed="rId3"/>
          <a:stretch>
            <a:fillRect/>
          </a:stretch>
        </p:blipFill>
        <p:spPr>
          <a:xfrm>
            <a:off x="466456" y="1601212"/>
            <a:ext cx="5730114" cy="3457227"/>
          </a:xfrm>
          <a:prstGeom prst="rect">
            <a:avLst/>
          </a:prstGeom>
        </p:spPr>
      </p:pic>
      <p:sp>
        <p:nvSpPr>
          <p:cNvPr id="5" name="Title 1">
            <a:extLst>
              <a:ext uri="{FF2B5EF4-FFF2-40B4-BE49-F238E27FC236}">
                <a16:creationId xmlns:a16="http://schemas.microsoft.com/office/drawing/2014/main" id="{09ED4B8F-59EC-4B38-A045-A1CE7F23D5B4}"/>
              </a:ext>
            </a:extLst>
          </p:cNvPr>
          <p:cNvSpPr>
            <a:spLocks noGrp="1"/>
          </p:cNvSpPr>
          <p:nvPr>
            <p:ph type="title"/>
          </p:nvPr>
        </p:nvSpPr>
        <p:spPr>
          <a:xfrm>
            <a:off x="0" y="0"/>
            <a:ext cx="12192000" cy="1325563"/>
          </a:xfrm>
        </p:spPr>
        <p:txBody>
          <a:bodyPr/>
          <a:lstStyle/>
          <a:p>
            <a:r>
              <a:rPr lang="en-US"/>
              <a:t>Good visualization keeps the data-ink ratio high without losing information</a:t>
            </a:r>
          </a:p>
        </p:txBody>
      </p:sp>
      <p:sp>
        <p:nvSpPr>
          <p:cNvPr id="6" name="Content Placeholder 2">
            <a:extLst>
              <a:ext uri="{FF2B5EF4-FFF2-40B4-BE49-F238E27FC236}">
                <a16:creationId xmlns:a16="http://schemas.microsoft.com/office/drawing/2014/main" id="{588E3977-E52C-4D3B-AD2A-B64E8F5A82C5}"/>
              </a:ext>
            </a:extLst>
          </p:cNvPr>
          <p:cNvSpPr>
            <a:spLocks noGrp="1"/>
          </p:cNvSpPr>
          <p:nvPr>
            <p:ph idx="1"/>
          </p:nvPr>
        </p:nvSpPr>
        <p:spPr>
          <a:xfrm>
            <a:off x="2696780" y="5171528"/>
            <a:ext cx="6193220" cy="1608651"/>
          </a:xfrm>
        </p:spPr>
        <p:txBody>
          <a:bodyPr>
            <a:normAutofit lnSpcReduction="10000"/>
          </a:bodyPr>
          <a:lstStyle/>
          <a:p>
            <a:r>
              <a:rPr lang="en-US" dirty="0"/>
              <a:t>Did we lose any information?</a:t>
            </a:r>
          </a:p>
          <a:p>
            <a:r>
              <a:rPr lang="en-US" dirty="0"/>
              <a:t>“Everything should be made as simple as possible, but no simpler” - Einstein</a:t>
            </a:r>
          </a:p>
        </p:txBody>
      </p:sp>
      <p:sp>
        <p:nvSpPr>
          <p:cNvPr id="2" name="Arrow: Right 1">
            <a:extLst>
              <a:ext uri="{FF2B5EF4-FFF2-40B4-BE49-F238E27FC236}">
                <a16:creationId xmlns:a16="http://schemas.microsoft.com/office/drawing/2014/main" id="{F43B5B56-C219-4952-8344-8B38C75E81F8}"/>
              </a:ext>
            </a:extLst>
          </p:cNvPr>
          <p:cNvSpPr/>
          <p:nvPr/>
        </p:nvSpPr>
        <p:spPr>
          <a:xfrm>
            <a:off x="6270480" y="3200400"/>
            <a:ext cx="60960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981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ED4B8F-59EC-4B38-A045-A1CE7F23D5B4}"/>
              </a:ext>
            </a:extLst>
          </p:cNvPr>
          <p:cNvSpPr>
            <a:spLocks noGrp="1"/>
          </p:cNvSpPr>
          <p:nvPr>
            <p:ph type="title"/>
          </p:nvPr>
        </p:nvSpPr>
        <p:spPr>
          <a:xfrm>
            <a:off x="0" y="0"/>
            <a:ext cx="12192000" cy="1325563"/>
          </a:xfrm>
        </p:spPr>
        <p:txBody>
          <a:bodyPr/>
          <a:lstStyle/>
          <a:p>
            <a:r>
              <a:rPr lang="en-US" dirty="0"/>
              <a:t>Let’s not go crazy with maximizing data-ink ratio!</a:t>
            </a:r>
          </a:p>
        </p:txBody>
      </p:sp>
      <p:pic>
        <p:nvPicPr>
          <p:cNvPr id="7" name="Picture 6"/>
          <p:cNvPicPr>
            <a:picLocks noChangeAspect="1"/>
          </p:cNvPicPr>
          <p:nvPr/>
        </p:nvPicPr>
        <p:blipFill>
          <a:blip r:embed="rId2"/>
          <a:stretch>
            <a:fillRect/>
          </a:stretch>
        </p:blipFill>
        <p:spPr>
          <a:xfrm>
            <a:off x="5392416" y="1290449"/>
            <a:ext cx="6420137" cy="4921220"/>
          </a:xfrm>
          <a:prstGeom prst="rect">
            <a:avLst/>
          </a:prstGeom>
        </p:spPr>
      </p:pic>
      <p:sp>
        <p:nvSpPr>
          <p:cNvPr id="8" name="Rectangle 7"/>
          <p:cNvSpPr/>
          <p:nvPr/>
        </p:nvSpPr>
        <p:spPr>
          <a:xfrm>
            <a:off x="7831494" y="6211669"/>
            <a:ext cx="4360506" cy="646331"/>
          </a:xfrm>
          <a:prstGeom prst="rect">
            <a:avLst/>
          </a:prstGeom>
        </p:spPr>
        <p:txBody>
          <a:bodyPr wrap="square">
            <a:spAutoFit/>
          </a:bodyPr>
          <a:lstStyle/>
          <a:p>
            <a:r>
              <a:rPr lang="en-US"/>
              <a:t>Inbar et al. Proceedings of the ECCE 2007 Conference, 28-31 August 2007, London, UK</a:t>
            </a:r>
          </a:p>
        </p:txBody>
      </p:sp>
      <p:sp>
        <p:nvSpPr>
          <p:cNvPr id="9" name="Content Placeholder 2">
            <a:extLst>
              <a:ext uri="{FF2B5EF4-FFF2-40B4-BE49-F238E27FC236}">
                <a16:creationId xmlns:a16="http://schemas.microsoft.com/office/drawing/2014/main" id="{588E3977-E52C-4D3B-AD2A-B64E8F5A82C5}"/>
              </a:ext>
            </a:extLst>
          </p:cNvPr>
          <p:cNvSpPr>
            <a:spLocks noGrp="1"/>
          </p:cNvSpPr>
          <p:nvPr>
            <p:ph idx="1"/>
          </p:nvPr>
        </p:nvSpPr>
        <p:spPr>
          <a:xfrm>
            <a:off x="255629" y="1774363"/>
            <a:ext cx="5136787" cy="2592363"/>
          </a:xfrm>
        </p:spPr>
        <p:txBody>
          <a:bodyPr>
            <a:normAutofit lnSpcReduction="10000"/>
          </a:bodyPr>
          <a:lstStyle/>
          <a:p>
            <a:r>
              <a:rPr lang="en-US" dirty="0"/>
              <a:t>Maximum data-ink ratio is not an absolute rule</a:t>
            </a:r>
          </a:p>
          <a:p>
            <a:r>
              <a:rPr lang="en-US" dirty="0"/>
              <a:t>E.g., Bar charts should have bars standing from 0. </a:t>
            </a:r>
          </a:p>
          <a:p>
            <a:r>
              <a:rPr lang="en-US" dirty="0"/>
              <a:t>The more important thing is balance</a:t>
            </a:r>
          </a:p>
        </p:txBody>
      </p:sp>
    </p:spTree>
    <p:extLst>
      <p:ext uri="{BB962C8B-B14F-4D97-AF65-F5344CB8AC3E}">
        <p14:creationId xmlns:p14="http://schemas.microsoft.com/office/powerpoint/2010/main" val="3725734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377" y="0"/>
            <a:ext cx="10515600" cy="1325563"/>
          </a:xfrm>
        </p:spPr>
        <p:txBody>
          <a:bodyPr/>
          <a:lstStyle/>
          <a:p>
            <a:r>
              <a:rPr lang="en-US" dirty="0"/>
              <a:t>Good visualization avoids clutter</a:t>
            </a:r>
          </a:p>
        </p:txBody>
      </p:sp>
      <p:sp>
        <p:nvSpPr>
          <p:cNvPr id="5" name="Rectangle 4"/>
          <p:cNvSpPr/>
          <p:nvPr/>
        </p:nvSpPr>
        <p:spPr>
          <a:xfrm>
            <a:off x="5312873" y="6488668"/>
            <a:ext cx="6879127" cy="369332"/>
          </a:xfrm>
          <a:prstGeom prst="rect">
            <a:avLst/>
          </a:prstGeom>
        </p:spPr>
        <p:txBody>
          <a:bodyPr wrap="none">
            <a:spAutoFit/>
          </a:bodyPr>
          <a:lstStyle/>
          <a:p>
            <a:r>
              <a:rPr lang="en-US"/>
              <a:t>Rougier et al. Ten Simple Rules for Better Figures, PLoS Comp. Bio. 2014</a:t>
            </a:r>
          </a:p>
        </p:txBody>
      </p:sp>
      <p:pic>
        <p:nvPicPr>
          <p:cNvPr id="3" name="Picture 2"/>
          <p:cNvPicPr>
            <a:picLocks noChangeAspect="1"/>
          </p:cNvPicPr>
          <p:nvPr/>
        </p:nvPicPr>
        <p:blipFill>
          <a:blip r:embed="rId3"/>
          <a:stretch>
            <a:fillRect/>
          </a:stretch>
        </p:blipFill>
        <p:spPr>
          <a:xfrm>
            <a:off x="5610406" y="1181374"/>
            <a:ext cx="5757571" cy="5212936"/>
          </a:xfrm>
          <a:prstGeom prst="rect">
            <a:avLst/>
          </a:prstGeom>
        </p:spPr>
      </p:pic>
      <p:sp>
        <p:nvSpPr>
          <p:cNvPr id="6" name="Content Placeholder 2">
            <a:extLst>
              <a:ext uri="{FF2B5EF4-FFF2-40B4-BE49-F238E27FC236}">
                <a16:creationId xmlns:a16="http://schemas.microsoft.com/office/drawing/2014/main" id="{CAB2B70B-F966-40A6-9D7A-C825168F1FC8}"/>
              </a:ext>
            </a:extLst>
          </p:cNvPr>
          <p:cNvSpPr>
            <a:spLocks noGrp="1"/>
          </p:cNvSpPr>
          <p:nvPr>
            <p:ph idx="1"/>
          </p:nvPr>
        </p:nvSpPr>
        <p:spPr>
          <a:xfrm>
            <a:off x="775013" y="1500808"/>
            <a:ext cx="4776702" cy="4464294"/>
          </a:xfrm>
        </p:spPr>
        <p:txBody>
          <a:bodyPr>
            <a:noAutofit/>
          </a:bodyPr>
          <a:lstStyle/>
          <a:p>
            <a:r>
              <a:rPr lang="en-US" sz="2000"/>
              <a:t>All the unnecessary visual elements that </a:t>
            </a:r>
          </a:p>
          <a:p>
            <a:pPr lvl="1"/>
            <a:r>
              <a:rPr lang="en-US" sz="2000"/>
              <a:t>Do not improve the message</a:t>
            </a:r>
          </a:p>
          <a:p>
            <a:pPr lvl="1"/>
            <a:r>
              <a:rPr lang="en-US" sz="2000"/>
              <a:t>Add confusion</a:t>
            </a:r>
          </a:p>
          <a:p>
            <a:r>
              <a:rPr lang="en-US" sz="2000"/>
              <a:t>E.g. </a:t>
            </a:r>
          </a:p>
          <a:p>
            <a:pPr lvl="1"/>
            <a:r>
              <a:rPr lang="en-US" sz="2000"/>
              <a:t>Too many lines of different colors</a:t>
            </a:r>
          </a:p>
          <a:p>
            <a:pPr lvl="1"/>
            <a:r>
              <a:rPr lang="en-US" sz="2000"/>
              <a:t>The legend overlaps the graphics content</a:t>
            </a:r>
          </a:p>
          <a:p>
            <a:pPr lvl="1"/>
            <a:r>
              <a:rPr lang="en-US" sz="2000"/>
              <a:t>Too many labels in the legend</a:t>
            </a:r>
          </a:p>
          <a:p>
            <a:pPr lvl="1"/>
            <a:r>
              <a:rPr lang="en-US" sz="2000"/>
              <a:t>Gratuitously colored background</a:t>
            </a:r>
          </a:p>
          <a:p>
            <a:pPr lvl="1"/>
            <a:r>
              <a:rPr lang="en-US" sz="2000"/>
              <a:t>Useless grid lines not helpful to understand</a:t>
            </a:r>
          </a:p>
          <a:p>
            <a:pPr lvl="1"/>
            <a:r>
              <a:rPr lang="en-US" sz="2000"/>
              <a:t>Gratuitously given x-axis and y-axis ticks</a:t>
            </a:r>
          </a:p>
          <a:p>
            <a:pPr lvl="1"/>
            <a:endParaRPr lang="en-US" sz="2000"/>
          </a:p>
        </p:txBody>
      </p:sp>
    </p:spTree>
    <p:extLst>
      <p:ext uri="{BB962C8B-B14F-4D97-AF65-F5344CB8AC3E}">
        <p14:creationId xmlns:p14="http://schemas.microsoft.com/office/powerpoint/2010/main" val="3899677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377" y="0"/>
            <a:ext cx="10515600" cy="1325563"/>
          </a:xfrm>
        </p:spPr>
        <p:txBody>
          <a:bodyPr/>
          <a:lstStyle/>
          <a:p>
            <a:r>
              <a:rPr lang="en-US" dirty="0"/>
              <a:t>Good visualization avoids clutter</a:t>
            </a:r>
          </a:p>
        </p:txBody>
      </p:sp>
      <p:sp>
        <p:nvSpPr>
          <p:cNvPr id="5" name="Rectangle 4"/>
          <p:cNvSpPr/>
          <p:nvPr/>
        </p:nvSpPr>
        <p:spPr>
          <a:xfrm>
            <a:off x="5312873" y="6209644"/>
            <a:ext cx="6879127" cy="369332"/>
          </a:xfrm>
          <a:prstGeom prst="rect">
            <a:avLst/>
          </a:prstGeom>
        </p:spPr>
        <p:txBody>
          <a:bodyPr wrap="none">
            <a:spAutoFit/>
          </a:bodyPr>
          <a:lstStyle/>
          <a:p>
            <a:r>
              <a:rPr lang="en-US"/>
              <a:t>Rougier et al. Ten Simple Rules for Better Figures, PLoS Comp. Bio. 2014</a:t>
            </a:r>
          </a:p>
        </p:txBody>
      </p:sp>
      <p:sp>
        <p:nvSpPr>
          <p:cNvPr id="6" name="Content Placeholder 2">
            <a:extLst>
              <a:ext uri="{FF2B5EF4-FFF2-40B4-BE49-F238E27FC236}">
                <a16:creationId xmlns:a16="http://schemas.microsoft.com/office/drawing/2014/main" id="{CAB2B70B-F966-40A6-9D7A-C825168F1FC8}"/>
              </a:ext>
            </a:extLst>
          </p:cNvPr>
          <p:cNvSpPr>
            <a:spLocks noGrp="1"/>
          </p:cNvSpPr>
          <p:nvPr>
            <p:ph idx="1"/>
          </p:nvPr>
        </p:nvSpPr>
        <p:spPr>
          <a:xfrm>
            <a:off x="326055" y="1407502"/>
            <a:ext cx="5075281" cy="4464294"/>
          </a:xfrm>
        </p:spPr>
        <p:txBody>
          <a:bodyPr>
            <a:normAutofit/>
          </a:bodyPr>
          <a:lstStyle/>
          <a:p>
            <a:r>
              <a:rPr lang="en-US" sz="2400" dirty="0"/>
              <a:t>How does it improve the criticisms? </a:t>
            </a:r>
          </a:p>
          <a:p>
            <a:pPr lvl="1"/>
            <a:r>
              <a:rPr lang="en-US" sz="2000" dirty="0"/>
              <a:t>Too many lines of different colors</a:t>
            </a:r>
          </a:p>
          <a:p>
            <a:pPr lvl="1"/>
            <a:r>
              <a:rPr lang="en-US" sz="2000" dirty="0"/>
              <a:t>The legend overlaps the graphics content</a:t>
            </a:r>
          </a:p>
          <a:p>
            <a:pPr lvl="1"/>
            <a:r>
              <a:rPr lang="en-US" sz="2000" dirty="0"/>
              <a:t>Too many labels in the legend</a:t>
            </a:r>
          </a:p>
          <a:p>
            <a:pPr lvl="1"/>
            <a:r>
              <a:rPr lang="en-US" sz="2000" dirty="0"/>
              <a:t>Gratuitously colored background</a:t>
            </a:r>
          </a:p>
          <a:p>
            <a:pPr lvl="1"/>
            <a:r>
              <a:rPr lang="en-US" sz="2000" dirty="0"/>
              <a:t>Useless grid lines</a:t>
            </a:r>
          </a:p>
          <a:p>
            <a:pPr lvl="1"/>
            <a:r>
              <a:rPr lang="en-US" sz="2000" dirty="0"/>
              <a:t>Gratuitously given x-axis and y-axis ticks</a:t>
            </a:r>
          </a:p>
          <a:p>
            <a:r>
              <a:rPr lang="en-US" sz="2400" dirty="0"/>
              <a:t>What graphics design components does this lack? </a:t>
            </a:r>
          </a:p>
        </p:txBody>
      </p:sp>
      <p:pic>
        <p:nvPicPr>
          <p:cNvPr id="3" name="Picture 2"/>
          <p:cNvPicPr>
            <a:picLocks noChangeAspect="1"/>
          </p:cNvPicPr>
          <p:nvPr/>
        </p:nvPicPr>
        <p:blipFill>
          <a:blip r:embed="rId3"/>
          <a:stretch>
            <a:fillRect/>
          </a:stretch>
        </p:blipFill>
        <p:spPr>
          <a:xfrm>
            <a:off x="5489800" y="864863"/>
            <a:ext cx="6061497" cy="5368754"/>
          </a:xfrm>
          <a:prstGeom prst="rect">
            <a:avLst/>
          </a:prstGeom>
        </p:spPr>
      </p:pic>
    </p:spTree>
    <p:extLst>
      <p:ext uri="{BB962C8B-B14F-4D97-AF65-F5344CB8AC3E}">
        <p14:creationId xmlns:p14="http://schemas.microsoft.com/office/powerpoint/2010/main" val="3094769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13FB-3761-4E3C-B3F6-ABFB112818C1}"/>
              </a:ext>
            </a:extLst>
          </p:cNvPr>
          <p:cNvSpPr>
            <a:spLocks noGrp="1"/>
          </p:cNvSpPr>
          <p:nvPr>
            <p:ph type="title"/>
          </p:nvPr>
        </p:nvSpPr>
        <p:spPr>
          <a:xfrm>
            <a:off x="0" y="0"/>
            <a:ext cx="12192000" cy="1325563"/>
          </a:xfrm>
        </p:spPr>
        <p:txBody>
          <a:bodyPr/>
          <a:lstStyle/>
          <a:p>
            <a:r>
              <a:rPr lang="en-US" dirty="0"/>
              <a:t>How to suit colors to purpose</a:t>
            </a:r>
          </a:p>
        </p:txBody>
      </p:sp>
      <p:sp>
        <p:nvSpPr>
          <p:cNvPr id="3" name="Content Placeholder 2">
            <a:extLst>
              <a:ext uri="{FF2B5EF4-FFF2-40B4-BE49-F238E27FC236}">
                <a16:creationId xmlns:a16="http://schemas.microsoft.com/office/drawing/2014/main" id="{A2515AA5-D3AA-4DB5-9C82-54EF00C1F32E}"/>
              </a:ext>
            </a:extLst>
          </p:cNvPr>
          <p:cNvSpPr>
            <a:spLocks noGrp="1"/>
          </p:cNvSpPr>
          <p:nvPr>
            <p:ph idx="1"/>
          </p:nvPr>
        </p:nvSpPr>
        <p:spPr>
          <a:xfrm>
            <a:off x="838200" y="1605101"/>
            <a:ext cx="10515600" cy="3076966"/>
          </a:xfrm>
        </p:spPr>
        <p:txBody>
          <a:bodyPr>
            <a:normAutofit/>
          </a:bodyPr>
          <a:lstStyle/>
          <a:p>
            <a:pPr marL="0" indent="0">
              <a:buNone/>
            </a:pPr>
            <a:r>
              <a:rPr lang="en-US" dirty="0"/>
              <a:t>If multiple data objects in the foreground,</a:t>
            </a:r>
          </a:p>
          <a:p>
            <a:pPr marL="514350" indent="-514350">
              <a:buFont typeface="+mj-lt"/>
              <a:buAutoNum type="arabicPeriod"/>
            </a:pPr>
            <a:r>
              <a:rPr lang="en-US" dirty="0"/>
              <a:t>Use complementary colors for contrast</a:t>
            </a:r>
          </a:p>
          <a:p>
            <a:pPr marL="514350" indent="-514350">
              <a:buFont typeface="+mj-lt"/>
              <a:buAutoNum type="arabicPeriod"/>
            </a:pPr>
            <a:r>
              <a:rPr lang="en-US" dirty="0"/>
              <a:t>Use analogous colors to accompany</a:t>
            </a:r>
          </a:p>
          <a:p>
            <a:pPr marL="514350" indent="-514350">
              <a:buFont typeface="+mj-lt"/>
              <a:buAutoNum type="arabicPeriod"/>
            </a:pPr>
            <a:r>
              <a:rPr lang="en-US" dirty="0"/>
              <a:t>Use triadic colors to compare 3 groups </a:t>
            </a:r>
          </a:p>
          <a:p>
            <a:pPr marL="514350" indent="-514350">
              <a:buFont typeface="+mj-lt"/>
              <a:buAutoNum type="arabicPeriod"/>
            </a:pPr>
            <a:r>
              <a:rPr lang="en-US" dirty="0"/>
              <a:t>Use split-complementary colors to highlight two groups </a:t>
            </a:r>
          </a:p>
        </p:txBody>
      </p:sp>
    </p:spTree>
    <p:extLst>
      <p:ext uri="{BB962C8B-B14F-4D97-AF65-F5344CB8AC3E}">
        <p14:creationId xmlns:p14="http://schemas.microsoft.com/office/powerpoint/2010/main" val="284307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9926" y="884088"/>
            <a:ext cx="5482679" cy="5457177"/>
          </a:xfrm>
          <a:prstGeom prst="rect">
            <a:avLst/>
          </a:prstGeom>
        </p:spPr>
      </p:pic>
      <p:sp>
        <p:nvSpPr>
          <p:cNvPr id="5" name="Rectangle 4">
            <a:extLst>
              <a:ext uri="{FF2B5EF4-FFF2-40B4-BE49-F238E27FC236}">
                <a16:creationId xmlns:a16="http://schemas.microsoft.com/office/drawing/2014/main" id="{170CB36B-346E-413A-ADE7-BC7B97B83C48}"/>
              </a:ext>
            </a:extLst>
          </p:cNvPr>
          <p:cNvSpPr/>
          <p:nvPr/>
        </p:nvSpPr>
        <p:spPr>
          <a:xfrm>
            <a:off x="2552410" y="6350254"/>
            <a:ext cx="4343497" cy="369332"/>
          </a:xfrm>
          <a:prstGeom prst="rect">
            <a:avLst/>
          </a:prstGeom>
        </p:spPr>
        <p:txBody>
          <a:bodyPr wrap="none">
            <a:spAutoFit/>
          </a:bodyPr>
          <a:lstStyle/>
          <a:p>
            <a:r>
              <a:rPr lang="en-US"/>
              <a:t>https://en.wikipedia.org/wiki/Color_theory/</a:t>
            </a:r>
          </a:p>
        </p:txBody>
      </p:sp>
      <p:sp>
        <p:nvSpPr>
          <p:cNvPr id="3" name="Rectangle 2">
            <a:extLst>
              <a:ext uri="{FF2B5EF4-FFF2-40B4-BE49-F238E27FC236}">
                <a16:creationId xmlns:a16="http://schemas.microsoft.com/office/drawing/2014/main" id="{5383AEFC-6614-4A6B-808F-A6119DB533EC}"/>
              </a:ext>
            </a:extLst>
          </p:cNvPr>
          <p:cNvSpPr/>
          <p:nvPr/>
        </p:nvSpPr>
        <p:spPr>
          <a:xfrm>
            <a:off x="691116" y="765541"/>
            <a:ext cx="6435317" cy="79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7616"/>
            <a:ext cx="11001983" cy="1325563"/>
          </a:xfrm>
        </p:spPr>
        <p:txBody>
          <a:bodyPr>
            <a:normAutofit/>
          </a:bodyPr>
          <a:lstStyle/>
          <a:p>
            <a:r>
              <a:rPr lang="en-US"/>
              <a:t>Degree of colors</a:t>
            </a:r>
          </a:p>
        </p:txBody>
      </p:sp>
      <p:sp>
        <p:nvSpPr>
          <p:cNvPr id="7" name="Rectangle 6">
            <a:extLst>
              <a:ext uri="{FF2B5EF4-FFF2-40B4-BE49-F238E27FC236}">
                <a16:creationId xmlns:a16="http://schemas.microsoft.com/office/drawing/2014/main" id="{A6DF41EA-D248-4C8A-9EEF-63699DFA2CDE}"/>
              </a:ext>
            </a:extLst>
          </p:cNvPr>
          <p:cNvSpPr/>
          <p:nvPr/>
        </p:nvSpPr>
        <p:spPr>
          <a:xfrm>
            <a:off x="7211127" y="1733107"/>
            <a:ext cx="4333831" cy="2246769"/>
          </a:xfrm>
          <a:prstGeom prst="rect">
            <a:avLst/>
          </a:prstGeom>
        </p:spPr>
        <p:txBody>
          <a:bodyPr wrap="square">
            <a:spAutoFit/>
          </a:bodyPr>
          <a:lstStyle/>
          <a:p>
            <a:pPr marL="342900" indent="-342900">
              <a:buFont typeface="Arial" panose="020B0604020202020204" pitchFamily="34" charset="0"/>
              <a:buChar char="•"/>
            </a:pPr>
            <a:r>
              <a:rPr lang="en-US" sz="2800" dirty="0"/>
              <a:t>Primary and secondary colors for most direct effect</a:t>
            </a:r>
          </a:p>
          <a:p>
            <a:pPr marL="342900" indent="-342900">
              <a:buFont typeface="Arial" panose="020B0604020202020204" pitchFamily="34" charset="0"/>
              <a:buChar char="•"/>
            </a:pPr>
            <a:r>
              <a:rPr lang="en-US" sz="2800" dirty="0"/>
              <a:t>Tertiary and quaternary for indirect effect</a:t>
            </a:r>
          </a:p>
        </p:txBody>
      </p:sp>
    </p:spTree>
    <p:extLst>
      <p:ext uri="{BB962C8B-B14F-4D97-AF65-F5344CB8AC3E}">
        <p14:creationId xmlns:p14="http://schemas.microsoft.com/office/powerpoint/2010/main" val="48317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616"/>
            <a:ext cx="11001983" cy="1325563"/>
          </a:xfrm>
        </p:spPr>
        <p:txBody>
          <a:bodyPr>
            <a:normAutofit/>
          </a:bodyPr>
          <a:lstStyle/>
          <a:p>
            <a:r>
              <a:rPr lang="en-US"/>
              <a:t>Degree of colors</a:t>
            </a:r>
          </a:p>
        </p:txBody>
      </p:sp>
      <p:sp>
        <p:nvSpPr>
          <p:cNvPr id="7" name="Rectangle 6">
            <a:extLst>
              <a:ext uri="{FF2B5EF4-FFF2-40B4-BE49-F238E27FC236}">
                <a16:creationId xmlns:a16="http://schemas.microsoft.com/office/drawing/2014/main" id="{A6DF41EA-D248-4C8A-9EEF-63699DFA2CDE}"/>
              </a:ext>
            </a:extLst>
          </p:cNvPr>
          <p:cNvSpPr/>
          <p:nvPr/>
        </p:nvSpPr>
        <p:spPr>
          <a:xfrm>
            <a:off x="7211127" y="1733107"/>
            <a:ext cx="4333831" cy="1938992"/>
          </a:xfrm>
          <a:prstGeom prst="rect">
            <a:avLst/>
          </a:prstGeom>
        </p:spPr>
        <p:txBody>
          <a:bodyPr wrap="square">
            <a:spAutoFit/>
          </a:bodyPr>
          <a:lstStyle/>
          <a:p>
            <a:pPr marL="342900" indent="-342900">
              <a:buFont typeface="Arial" panose="020B0604020202020204" pitchFamily="34" charset="0"/>
              <a:buChar char="•"/>
            </a:pPr>
            <a:r>
              <a:rPr lang="en-US" sz="2400" dirty="0"/>
              <a:t>Primary and secondary colors for most direct effect</a:t>
            </a:r>
          </a:p>
          <a:p>
            <a:pPr marL="342900" indent="-342900">
              <a:buFont typeface="Arial" panose="020B0604020202020204" pitchFamily="34" charset="0"/>
              <a:buChar char="•"/>
            </a:pPr>
            <a:r>
              <a:rPr lang="en-US" sz="2400" dirty="0"/>
              <a:t>Tertiary and quaternary for indirect effect</a:t>
            </a:r>
          </a:p>
          <a:p>
            <a:r>
              <a:rPr lang="en-US" sz="2400" dirty="0">
                <a:sym typeface="Wingdings" pitchFamily="2" charset="2"/>
              </a:rPr>
              <a:t></a:t>
            </a:r>
            <a:r>
              <a:rPr lang="en-US" sz="2400" dirty="0"/>
              <a:t>A reference for color picking</a:t>
            </a:r>
          </a:p>
        </p:txBody>
      </p:sp>
      <p:sp>
        <p:nvSpPr>
          <p:cNvPr id="8" name="Rectangle 7">
            <a:extLst>
              <a:ext uri="{FF2B5EF4-FFF2-40B4-BE49-F238E27FC236}">
                <a16:creationId xmlns:a16="http://schemas.microsoft.com/office/drawing/2014/main" id="{EC3251C5-E6B3-469A-A570-A3F2F25D4465}"/>
              </a:ext>
            </a:extLst>
          </p:cNvPr>
          <p:cNvSpPr/>
          <p:nvPr/>
        </p:nvSpPr>
        <p:spPr>
          <a:xfrm>
            <a:off x="4270961" y="6249711"/>
            <a:ext cx="4343497" cy="369332"/>
          </a:xfrm>
          <a:prstGeom prst="rect">
            <a:avLst/>
          </a:prstGeom>
        </p:spPr>
        <p:txBody>
          <a:bodyPr wrap="none">
            <a:spAutoFit/>
          </a:bodyPr>
          <a:lstStyle/>
          <a:p>
            <a:r>
              <a:rPr lang="en-US"/>
              <a:t>https://en.wikipedia.org/wiki/Color_theory/</a:t>
            </a:r>
          </a:p>
        </p:txBody>
      </p:sp>
      <p:pic>
        <p:nvPicPr>
          <p:cNvPr id="9" name="Picture 2">
            <a:extLst>
              <a:ext uri="{FF2B5EF4-FFF2-40B4-BE49-F238E27FC236}">
                <a16:creationId xmlns:a16="http://schemas.microsoft.com/office/drawing/2014/main" id="{857D77FD-1B8B-4555-98C9-C6C25C8FCCC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90015" y="1333179"/>
            <a:ext cx="5092148" cy="509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038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Use complementary colors to contrast</a:t>
            </a:r>
          </a:p>
        </p:txBody>
      </p:sp>
      <p:pic>
        <p:nvPicPr>
          <p:cNvPr id="2050" name="Picture 2" descr="Color Wheel with complementary color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633" y="1750092"/>
            <a:ext cx="4037047" cy="40370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189680" y="2192310"/>
            <a:ext cx="3930322" cy="3152609"/>
          </a:xfrm>
          <a:prstGeom prst="rect">
            <a:avLst/>
          </a:prstGeom>
        </p:spPr>
      </p:pic>
      <p:sp>
        <p:nvSpPr>
          <p:cNvPr id="7" name="Rectangle 6"/>
          <p:cNvSpPr/>
          <p:nvPr/>
        </p:nvSpPr>
        <p:spPr>
          <a:xfrm>
            <a:off x="8411183" y="6211669"/>
            <a:ext cx="3780817" cy="646331"/>
          </a:xfrm>
          <a:prstGeom prst="rect">
            <a:avLst/>
          </a:prstGeom>
        </p:spPr>
        <p:txBody>
          <a:bodyPr wrap="square">
            <a:spAutoFit/>
          </a:bodyPr>
          <a:lstStyle/>
          <a:p>
            <a:r>
              <a:rPr lang="en-US"/>
              <a:t>https://www.tigercolor.com/color-lab/color-theory/color-harmonies.htm</a:t>
            </a:r>
          </a:p>
        </p:txBody>
      </p:sp>
      <p:sp>
        <p:nvSpPr>
          <p:cNvPr id="11"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889725"/>
            <a:ext cx="4146489" cy="3897414"/>
          </a:xfrm>
        </p:spPr>
        <p:txBody>
          <a:bodyPr>
            <a:normAutofit lnSpcReduction="10000"/>
          </a:bodyPr>
          <a:lstStyle/>
          <a:p>
            <a:pPr marL="0" indent="0">
              <a:buNone/>
            </a:pPr>
            <a:r>
              <a:rPr lang="en-US"/>
              <a:t>Colors oppose to each other</a:t>
            </a:r>
          </a:p>
          <a:p>
            <a:r>
              <a:rPr lang="en-US"/>
              <a:t>Create a vibrant look</a:t>
            </a:r>
          </a:p>
          <a:p>
            <a:r>
              <a:rPr lang="en-US"/>
              <a:t>Tricky to use in large doses</a:t>
            </a:r>
          </a:p>
          <a:p>
            <a:r>
              <a:rPr lang="en-US"/>
              <a:t>In scientific figures with two groups to contrast (e.g. good and bad genes)</a:t>
            </a:r>
          </a:p>
        </p:txBody>
      </p:sp>
    </p:spTree>
    <p:extLst>
      <p:ext uri="{BB962C8B-B14F-4D97-AF65-F5344CB8AC3E}">
        <p14:creationId xmlns:p14="http://schemas.microsoft.com/office/powerpoint/2010/main" val="252394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Use analogous colors to emphasize similarity</a:t>
            </a:r>
          </a:p>
        </p:txBody>
      </p:sp>
      <p:pic>
        <p:nvPicPr>
          <p:cNvPr id="3074" name="Picture 2" descr="Color Wheel with analogous color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512" y="1706865"/>
            <a:ext cx="4309422" cy="43094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613405" y="2607734"/>
            <a:ext cx="3292671" cy="2637653"/>
          </a:xfrm>
          <a:prstGeom prst="rect">
            <a:avLst/>
          </a:prstGeom>
        </p:spPr>
      </p:pic>
      <p:sp>
        <p:nvSpPr>
          <p:cNvPr id="7" name="Rectangle 6"/>
          <p:cNvSpPr/>
          <p:nvPr/>
        </p:nvSpPr>
        <p:spPr>
          <a:xfrm>
            <a:off x="8411183" y="6211669"/>
            <a:ext cx="3780817" cy="646331"/>
          </a:xfrm>
          <a:prstGeom prst="rect">
            <a:avLst/>
          </a:prstGeom>
        </p:spPr>
        <p:txBody>
          <a:bodyPr wrap="square">
            <a:spAutoFit/>
          </a:bodyPr>
          <a:lstStyle/>
          <a:p>
            <a:r>
              <a:rPr lang="en-US" dirty="0"/>
              <a:t>https://</a:t>
            </a:r>
            <a:r>
              <a:rPr lang="en-US" dirty="0" err="1"/>
              <a:t>www.tigercolor.com</a:t>
            </a:r>
            <a:r>
              <a:rPr lang="en-US" dirty="0"/>
              <a:t>/color-lab/color-theory/color-</a:t>
            </a:r>
            <a:r>
              <a:rPr lang="en-US" dirty="0" err="1"/>
              <a:t>harmonies.htm</a:t>
            </a:r>
            <a:endParaRPr lang="en-US" dirty="0"/>
          </a:p>
        </p:txBody>
      </p:sp>
      <p:sp>
        <p:nvSpPr>
          <p:cNvPr id="8"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546652"/>
            <a:ext cx="3985622" cy="4469635"/>
          </a:xfrm>
        </p:spPr>
        <p:txBody>
          <a:bodyPr>
            <a:normAutofit/>
          </a:bodyPr>
          <a:lstStyle/>
          <a:p>
            <a:pPr marL="0" indent="0">
              <a:buNone/>
            </a:pPr>
            <a:r>
              <a:rPr lang="en-US"/>
              <a:t>Colors next to each other</a:t>
            </a:r>
          </a:p>
          <a:p>
            <a:r>
              <a:rPr lang="en-US"/>
              <a:t>Create a serene look</a:t>
            </a:r>
          </a:p>
          <a:p>
            <a:r>
              <a:rPr lang="en-US"/>
              <a:t>Often found in nature</a:t>
            </a:r>
          </a:p>
          <a:p>
            <a:r>
              <a:rPr lang="en-US"/>
              <a:t>One to dominate, a second to support, the third as an accent</a:t>
            </a:r>
          </a:p>
          <a:p>
            <a:r>
              <a:rPr lang="en-US"/>
              <a:t>In scientific figures with multiple groups of similar attributes</a:t>
            </a:r>
          </a:p>
        </p:txBody>
      </p:sp>
    </p:spTree>
    <p:extLst>
      <p:ext uri="{BB962C8B-B14F-4D97-AF65-F5344CB8AC3E}">
        <p14:creationId xmlns:p14="http://schemas.microsoft.com/office/powerpoint/2010/main" val="4014728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Use triadic colors to compare 3 groups </a:t>
            </a:r>
          </a:p>
        </p:txBody>
      </p:sp>
      <p:pic>
        <p:nvPicPr>
          <p:cNvPr id="4098" name="Picture 2" descr="Color Wheel with triadic color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1388383"/>
            <a:ext cx="4169383" cy="41693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644466" y="2491932"/>
            <a:ext cx="2901008" cy="2329304"/>
          </a:xfrm>
          <a:prstGeom prst="rect">
            <a:avLst/>
          </a:prstGeom>
        </p:spPr>
      </p:pic>
      <p:sp>
        <p:nvSpPr>
          <p:cNvPr id="7" name="Rectangle 6"/>
          <p:cNvSpPr/>
          <p:nvPr/>
        </p:nvSpPr>
        <p:spPr>
          <a:xfrm>
            <a:off x="8411183" y="6211669"/>
            <a:ext cx="3780817" cy="646331"/>
          </a:xfrm>
          <a:prstGeom prst="rect">
            <a:avLst/>
          </a:prstGeom>
        </p:spPr>
        <p:txBody>
          <a:bodyPr wrap="square">
            <a:spAutoFit/>
          </a:bodyPr>
          <a:lstStyle/>
          <a:p>
            <a:r>
              <a:rPr lang="en-US"/>
              <a:t>https://www.tigercolor.com/color-lab/color-theory/color-harmonies.htm</a:t>
            </a:r>
          </a:p>
        </p:txBody>
      </p:sp>
      <p:sp>
        <p:nvSpPr>
          <p:cNvPr id="8"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546652"/>
            <a:ext cx="4104156" cy="3313215"/>
          </a:xfrm>
        </p:spPr>
        <p:txBody>
          <a:bodyPr>
            <a:normAutofit lnSpcReduction="10000"/>
          </a:bodyPr>
          <a:lstStyle/>
          <a:p>
            <a:pPr marL="0" indent="0">
              <a:buNone/>
            </a:pPr>
            <a:r>
              <a:rPr lang="en-US"/>
              <a:t>Colors evenly spaced</a:t>
            </a:r>
          </a:p>
          <a:p>
            <a:r>
              <a:rPr lang="en-US"/>
              <a:t>Create a vibrant look</a:t>
            </a:r>
          </a:p>
          <a:p>
            <a:r>
              <a:rPr lang="en-US"/>
              <a:t>One to dominate, the other two for accent</a:t>
            </a:r>
          </a:p>
          <a:p>
            <a:r>
              <a:rPr lang="en-US"/>
              <a:t>In scientific figures with multiple groups to compare of different attributes</a:t>
            </a:r>
          </a:p>
        </p:txBody>
      </p:sp>
    </p:spTree>
    <p:extLst>
      <p:ext uri="{BB962C8B-B14F-4D97-AF65-F5344CB8AC3E}">
        <p14:creationId xmlns:p14="http://schemas.microsoft.com/office/powerpoint/2010/main" val="249431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18122"/>
            <a:ext cx="10515600" cy="1325563"/>
          </a:xfrm>
        </p:spPr>
        <p:txBody>
          <a:bodyPr/>
          <a:lstStyle/>
          <a:p>
            <a:r>
              <a:rPr lang="en-US" dirty="0"/>
              <a:t>Example: exploring</a:t>
            </a:r>
          </a:p>
        </p:txBody>
      </p:sp>
      <p:graphicFrame>
        <p:nvGraphicFramePr>
          <p:cNvPr id="5" name="Table 4">
            <a:extLst>
              <a:ext uri="{FF2B5EF4-FFF2-40B4-BE49-F238E27FC236}">
                <a16:creationId xmlns:a16="http://schemas.microsoft.com/office/drawing/2014/main" id="{57D34650-0853-450A-B23C-217EDDC16BBA}"/>
              </a:ext>
            </a:extLst>
          </p:cNvPr>
          <p:cNvGraphicFramePr>
            <a:graphicFrameLocks noGrp="1"/>
          </p:cNvGraphicFramePr>
          <p:nvPr/>
        </p:nvGraphicFramePr>
        <p:xfrm>
          <a:off x="1704976" y="1543421"/>
          <a:ext cx="8782047" cy="4445114"/>
        </p:xfrm>
        <a:graphic>
          <a:graphicData uri="http://schemas.openxmlformats.org/drawingml/2006/table">
            <a:tbl>
              <a:tblPr>
                <a:tableStyleId>{5C22544A-7EE6-4342-B048-85BDC9FD1C3A}</a:tableStyleId>
              </a:tblPr>
              <a:tblGrid>
                <a:gridCol w="2605663">
                  <a:extLst>
                    <a:ext uri="{9D8B030D-6E8A-4147-A177-3AD203B41FA5}">
                      <a16:colId xmlns:a16="http://schemas.microsoft.com/office/drawing/2014/main" val="3494290977"/>
                    </a:ext>
                  </a:extLst>
                </a:gridCol>
                <a:gridCol w="772048">
                  <a:extLst>
                    <a:ext uri="{9D8B030D-6E8A-4147-A177-3AD203B41FA5}">
                      <a16:colId xmlns:a16="http://schemas.microsoft.com/office/drawing/2014/main" val="2006703060"/>
                    </a:ext>
                  </a:extLst>
                </a:gridCol>
                <a:gridCol w="772048">
                  <a:extLst>
                    <a:ext uri="{9D8B030D-6E8A-4147-A177-3AD203B41FA5}">
                      <a16:colId xmlns:a16="http://schemas.microsoft.com/office/drawing/2014/main" val="1417395628"/>
                    </a:ext>
                  </a:extLst>
                </a:gridCol>
                <a:gridCol w="772048">
                  <a:extLst>
                    <a:ext uri="{9D8B030D-6E8A-4147-A177-3AD203B41FA5}">
                      <a16:colId xmlns:a16="http://schemas.microsoft.com/office/drawing/2014/main" val="1340533133"/>
                    </a:ext>
                  </a:extLst>
                </a:gridCol>
                <a:gridCol w="772048">
                  <a:extLst>
                    <a:ext uri="{9D8B030D-6E8A-4147-A177-3AD203B41FA5}">
                      <a16:colId xmlns:a16="http://schemas.microsoft.com/office/drawing/2014/main" val="282569523"/>
                    </a:ext>
                  </a:extLst>
                </a:gridCol>
                <a:gridCol w="772048">
                  <a:extLst>
                    <a:ext uri="{9D8B030D-6E8A-4147-A177-3AD203B41FA5}">
                      <a16:colId xmlns:a16="http://schemas.microsoft.com/office/drawing/2014/main" val="3928625654"/>
                    </a:ext>
                  </a:extLst>
                </a:gridCol>
                <a:gridCol w="772048">
                  <a:extLst>
                    <a:ext uri="{9D8B030D-6E8A-4147-A177-3AD203B41FA5}">
                      <a16:colId xmlns:a16="http://schemas.microsoft.com/office/drawing/2014/main" val="4192530082"/>
                    </a:ext>
                  </a:extLst>
                </a:gridCol>
                <a:gridCol w="772048">
                  <a:extLst>
                    <a:ext uri="{9D8B030D-6E8A-4147-A177-3AD203B41FA5}">
                      <a16:colId xmlns:a16="http://schemas.microsoft.com/office/drawing/2014/main" val="2151492534"/>
                    </a:ext>
                  </a:extLst>
                </a:gridCol>
                <a:gridCol w="772048">
                  <a:extLst>
                    <a:ext uri="{9D8B030D-6E8A-4147-A177-3AD203B41FA5}">
                      <a16:colId xmlns:a16="http://schemas.microsoft.com/office/drawing/2014/main" val="3635928654"/>
                    </a:ext>
                  </a:extLst>
                </a:gridCol>
              </a:tblGrid>
              <a:tr h="277866">
                <a:tc>
                  <a:txBody>
                    <a:bodyPr/>
                    <a:lstStyle/>
                    <a:p>
                      <a:pPr algn="l" fontAlgn="b"/>
                      <a:endParaRPr lang="en-US" sz="1800" b="0" i="0" u="none" strike="noStrike">
                        <a:solidFill>
                          <a:srgbClr val="000000"/>
                        </a:solidFill>
                        <a:effectLst/>
                        <a:latin typeface="Calibri" panose="020F0502020204030204" pitchFamily="34" charset="0"/>
                      </a:endParaRPr>
                    </a:p>
                  </a:txBody>
                  <a:tcPr marL="3175" marR="3175" marT="3175" marB="0" anchor="b"/>
                </a:tc>
                <a:tc gridSpan="2">
                  <a:txBody>
                    <a:bodyPr/>
                    <a:lstStyle/>
                    <a:p>
                      <a:pPr algn="ctr" fontAlgn="b"/>
                      <a:r>
                        <a:rPr lang="en-US" sz="1800" u="none" strike="noStrike" dirty="0">
                          <a:effectLst/>
                        </a:rPr>
                        <a:t>Group 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Group 2</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Group 3</a:t>
                      </a:r>
                      <a:endParaRPr lang="en-US" sz="1800" b="0" i="0" u="none" strike="noStrike">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Group 4</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extLst>
                  <a:ext uri="{0D108BD9-81ED-4DB2-BD59-A6C34878D82A}">
                    <a16:rowId xmlns:a16="http://schemas.microsoft.com/office/drawing/2014/main" val="3194517753"/>
                  </a:ext>
                </a:extLst>
              </a:tr>
              <a:tr h="277866">
                <a:tc>
                  <a:txBody>
                    <a:bodyPr/>
                    <a:lstStyle/>
                    <a:p>
                      <a:pPr algn="r" fontAlgn="b"/>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Y</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Y</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445739363"/>
                  </a:ext>
                </a:extLst>
              </a:tr>
              <a:tr h="277866">
                <a:tc>
                  <a:txBody>
                    <a:bodyPr/>
                    <a:lstStyle/>
                    <a:p>
                      <a:pPr algn="l" fontAlgn="b"/>
                      <a:r>
                        <a:rPr lang="en-US" sz="1800" b="0" i="0" u="none" strike="noStrike" dirty="0">
                          <a:solidFill>
                            <a:srgbClr val="000000"/>
                          </a:solidFill>
                          <a:effectLst/>
                          <a:latin typeface="Calibri" panose="020F0502020204030204" pitchFamily="34" charset="0"/>
                        </a:rPr>
                        <a:t>1</a:t>
                      </a:r>
                    </a:p>
                  </a:txBody>
                  <a:tcPr marL="3175" marR="3175" marT="3175" marB="0" anchor="ctr" anchorCtr="1"/>
                </a:tc>
                <a:tc>
                  <a:txBody>
                    <a:bodyPr/>
                    <a:lstStyle/>
                    <a:p>
                      <a:pPr algn="ct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8.04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9.14</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7.46</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6.58</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719419661"/>
                  </a:ext>
                </a:extLst>
              </a:tr>
              <a:tr h="277866">
                <a:tc>
                  <a:txBody>
                    <a:bodyPr/>
                    <a:lstStyle/>
                    <a:p>
                      <a:pPr algn="l" fontAlgn="b"/>
                      <a:r>
                        <a:rPr lang="en-US" sz="1800" b="0" i="0" u="none" strike="noStrike" dirty="0">
                          <a:solidFill>
                            <a:srgbClr val="000000"/>
                          </a:solidFill>
                          <a:effectLst/>
                          <a:latin typeface="Calibri" panose="020F0502020204030204" pitchFamily="34" charset="0"/>
                        </a:rPr>
                        <a:t>2</a:t>
                      </a:r>
                    </a:p>
                  </a:txBody>
                  <a:tcPr marL="3175" marR="3175" marT="3175" marB="0" anchor="ctr" anchorCtr="1"/>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6.95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6.77</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5.76</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161659854"/>
                  </a:ext>
                </a:extLst>
              </a:tr>
              <a:tr h="277866">
                <a:tc>
                  <a:txBody>
                    <a:bodyPr/>
                    <a:lstStyle/>
                    <a:p>
                      <a:pPr algn="l" fontAlgn="b"/>
                      <a:r>
                        <a:rPr lang="en-US" sz="1800" b="0" i="0" u="none" strike="noStrike" dirty="0">
                          <a:solidFill>
                            <a:srgbClr val="000000"/>
                          </a:solidFill>
                          <a:effectLst/>
                          <a:latin typeface="Calibri" panose="020F0502020204030204" pitchFamily="34" charset="0"/>
                        </a:rPr>
                        <a:t>3</a:t>
                      </a:r>
                    </a:p>
                  </a:txBody>
                  <a:tcPr marL="3175" marR="3175" marT="3175" marB="0" anchor="ctr" anchorCtr="1"/>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7.71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084396"/>
                  </a:ext>
                </a:extLst>
              </a:tr>
              <a:tr h="277866">
                <a:tc>
                  <a:txBody>
                    <a:bodyPr/>
                    <a:lstStyle/>
                    <a:p>
                      <a:pPr algn="l" fontAlgn="b"/>
                      <a:r>
                        <a:rPr lang="en-US" sz="1800" b="0" i="0" u="none" strike="noStrike" dirty="0">
                          <a:solidFill>
                            <a:srgbClr val="000000"/>
                          </a:solidFill>
                          <a:effectLst/>
                          <a:latin typeface="Calibri" panose="020F0502020204030204" pitchFamily="34" charset="0"/>
                        </a:rPr>
                        <a:t>4</a:t>
                      </a:r>
                    </a:p>
                  </a:txBody>
                  <a:tcPr marL="3175" marR="3175" marT="3175" marB="0" anchor="ctr" anchorCtr="1"/>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8.77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34023707"/>
                  </a:ext>
                </a:extLst>
              </a:tr>
              <a:tr h="277866">
                <a:tc>
                  <a:txBody>
                    <a:bodyPr/>
                    <a:lstStyle/>
                    <a:p>
                      <a:pPr algn="l" fontAlgn="b"/>
                      <a:r>
                        <a:rPr lang="en-US" sz="1800" b="0" i="0" u="none" strike="noStrike" dirty="0">
                          <a:solidFill>
                            <a:srgbClr val="000000"/>
                          </a:solidFill>
                          <a:effectLst/>
                          <a:latin typeface="Calibri" panose="020F0502020204030204" pitchFamily="34" charset="0"/>
                        </a:rPr>
                        <a:t>5</a:t>
                      </a:r>
                    </a:p>
                  </a:txBody>
                  <a:tcPr marL="3175" marR="3175" marT="3175" marB="0" anchor="ctr" anchorCtr="1"/>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8.33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8.47</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896537553"/>
                  </a:ext>
                </a:extLst>
              </a:tr>
              <a:tr h="277866">
                <a:tc>
                  <a:txBody>
                    <a:bodyPr/>
                    <a:lstStyle/>
                    <a:p>
                      <a:pPr algn="l" fontAlgn="b"/>
                      <a:r>
                        <a:rPr lang="en-US" sz="1800" b="0" i="0" u="none" strike="noStrike" dirty="0">
                          <a:solidFill>
                            <a:srgbClr val="000000"/>
                          </a:solidFill>
                          <a:effectLst/>
                          <a:latin typeface="Calibri" panose="020F0502020204030204" pitchFamily="34" charset="0"/>
                        </a:rPr>
                        <a:t>6</a:t>
                      </a:r>
                    </a:p>
                  </a:txBody>
                  <a:tcPr marL="3175" marR="3175" marT="3175" marB="0" anchor="ctr" anchorCtr="1"/>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9.96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7.04</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522155655"/>
                  </a:ext>
                </a:extLst>
              </a:tr>
              <a:tr h="277866">
                <a:tc>
                  <a:txBody>
                    <a:bodyPr/>
                    <a:lstStyle/>
                    <a:p>
                      <a:pPr algn="l" fontAlgn="b"/>
                      <a:r>
                        <a:rPr lang="en-US" sz="1800" b="0" i="0" u="none" strike="noStrike" dirty="0">
                          <a:solidFill>
                            <a:srgbClr val="000000"/>
                          </a:solidFill>
                          <a:effectLst/>
                          <a:latin typeface="Calibri" panose="020F0502020204030204" pitchFamily="34" charset="0"/>
                        </a:rPr>
                        <a:t>7</a:t>
                      </a:r>
                    </a:p>
                  </a:txBody>
                  <a:tcPr marL="3175" marR="3175" marT="3175" marB="0" anchor="ctr" anchorCtr="1"/>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7.24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6.08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5.25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092012924"/>
                  </a:ext>
                </a:extLst>
              </a:tr>
              <a:tr h="277866">
                <a:tc>
                  <a:txBody>
                    <a:bodyPr/>
                    <a:lstStyle/>
                    <a:p>
                      <a:pPr algn="l" fontAlgn="b"/>
                      <a:r>
                        <a:rPr lang="en-US" sz="1800" b="0" i="0" u="none" strike="noStrike" dirty="0">
                          <a:solidFill>
                            <a:srgbClr val="000000"/>
                          </a:solidFill>
                          <a:effectLst/>
                          <a:latin typeface="Calibri" panose="020F0502020204030204" pitchFamily="34" charset="0"/>
                        </a:rPr>
                        <a:t>8</a:t>
                      </a:r>
                    </a:p>
                  </a:txBody>
                  <a:tcPr marL="3175" marR="3175" marT="3175" marB="0" anchor="ctr" anchorCtr="1"/>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5.39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65870492"/>
                  </a:ext>
                </a:extLst>
              </a:tr>
              <a:tr h="277866">
                <a:tc>
                  <a:txBody>
                    <a:bodyPr/>
                    <a:lstStyle/>
                    <a:p>
                      <a:pPr algn="l" fontAlgn="b"/>
                      <a:r>
                        <a:rPr lang="en-US" sz="1800" b="0" i="0" u="none" strike="noStrike" dirty="0">
                          <a:solidFill>
                            <a:srgbClr val="000000"/>
                          </a:solidFill>
                          <a:effectLst/>
                          <a:latin typeface="Calibri" panose="020F0502020204030204" pitchFamily="34" charset="0"/>
                        </a:rPr>
                        <a:t>9</a:t>
                      </a:r>
                    </a:p>
                  </a:txBody>
                  <a:tcPr marL="3175" marR="3175" marT="3175" marB="0" anchor="ctr" anchorCtr="1"/>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10.84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5.56</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935627676"/>
                  </a:ext>
                </a:extLst>
              </a:tr>
              <a:tr h="277866">
                <a:tc>
                  <a:txBody>
                    <a:bodyPr/>
                    <a:lstStyle/>
                    <a:p>
                      <a:pPr algn="l" fontAlgn="b"/>
                      <a:r>
                        <a:rPr lang="en-US" sz="1800" b="0" i="0" u="none" strike="noStrike" dirty="0">
                          <a:solidFill>
                            <a:srgbClr val="000000"/>
                          </a:solidFill>
                          <a:effectLst/>
                          <a:latin typeface="Calibri" panose="020F0502020204030204" pitchFamily="34" charset="0"/>
                        </a:rPr>
                        <a:t>10</a:t>
                      </a:r>
                    </a:p>
                  </a:txBody>
                  <a:tcPr marL="3175" marR="3175" marT="3175" marB="0" anchor="ctr" anchorCtr="1"/>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4.82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6.42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7.91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46522467"/>
                  </a:ext>
                </a:extLst>
              </a:tr>
              <a:tr h="277866">
                <a:tc>
                  <a:txBody>
                    <a:bodyPr/>
                    <a:lstStyle/>
                    <a:p>
                      <a:pPr algn="l" fontAlgn="b"/>
                      <a:r>
                        <a:rPr lang="en-US" sz="1800" b="0" i="0" u="none" strike="noStrike" dirty="0">
                          <a:solidFill>
                            <a:srgbClr val="000000"/>
                          </a:solidFill>
                          <a:effectLst/>
                          <a:latin typeface="Calibri" panose="020F0502020204030204" pitchFamily="34" charset="0"/>
                        </a:rPr>
                        <a:t>11</a:t>
                      </a:r>
                    </a:p>
                  </a:txBody>
                  <a:tcPr marL="3175" marR="3175" marT="3175" marB="0" anchor="ctr" anchorCtr="1"/>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5.68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5.73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6.89</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515779534"/>
                  </a:ext>
                </a:extLst>
              </a:tr>
              <a:tr h="273904">
                <a:tc>
                  <a:txBody>
                    <a:bodyPr/>
                    <a:lstStyle/>
                    <a:p>
                      <a:pPr algn="l" fontAlgn="b"/>
                      <a:r>
                        <a:rPr lang="en-US" sz="1800" u="none" strike="noStrike" dirty="0">
                          <a:effectLst/>
                        </a:rPr>
                        <a:t>Mean</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478808780"/>
                  </a:ext>
                </a:extLst>
              </a:tr>
              <a:tr h="202597">
                <a:tc>
                  <a:txBody>
                    <a:bodyPr/>
                    <a:lstStyle/>
                    <a:p>
                      <a:pPr algn="l" fontAlgn="b"/>
                      <a:r>
                        <a:rPr lang="en-US" sz="1800" u="none" strike="noStrike" dirty="0">
                          <a:effectLst/>
                        </a:rPr>
                        <a:t>Variance</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dirty="0">
                          <a:effectLst/>
                        </a:rPr>
                        <a:t>9.1</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99485871"/>
                  </a:ext>
                </a:extLst>
              </a:tr>
              <a:tr h="277866">
                <a:tc>
                  <a:txBody>
                    <a:bodyPr/>
                    <a:lstStyle/>
                    <a:p>
                      <a:pPr algn="l" fontAlgn="b"/>
                      <a:r>
                        <a:rPr lang="en-US" sz="1800" u="none" strike="noStrike" dirty="0">
                          <a:effectLst/>
                        </a:rPr>
                        <a:t>Correlation</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gridSpan="2">
                  <a:txBody>
                    <a:bodyPr/>
                    <a:lstStyle/>
                    <a:p>
                      <a:pPr algn="ctr" fontAlgn="b"/>
                      <a:r>
                        <a:rPr lang="en-US" sz="1800" u="none" strike="noStrike" dirty="0">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extLst>
                  <a:ext uri="{0D108BD9-81ED-4DB2-BD59-A6C34878D82A}">
                    <a16:rowId xmlns:a16="http://schemas.microsoft.com/office/drawing/2014/main" val="506031730"/>
                  </a:ext>
                </a:extLst>
              </a:tr>
            </a:tbl>
          </a:graphicData>
        </a:graphic>
      </p:graphicFrame>
      <p:sp>
        <p:nvSpPr>
          <p:cNvPr id="7" name="Content Placeholder 8">
            <a:extLst>
              <a:ext uri="{FF2B5EF4-FFF2-40B4-BE49-F238E27FC236}">
                <a16:creationId xmlns:a16="http://schemas.microsoft.com/office/drawing/2014/main" id="{06239652-5FEF-4C0F-AF4F-AA10FDF59365}"/>
              </a:ext>
            </a:extLst>
          </p:cNvPr>
          <p:cNvSpPr>
            <a:spLocks noGrp="1"/>
          </p:cNvSpPr>
          <p:nvPr>
            <p:ph idx="1"/>
          </p:nvPr>
        </p:nvSpPr>
        <p:spPr>
          <a:xfrm>
            <a:off x="3638566" y="1085314"/>
            <a:ext cx="4518127" cy="516742"/>
          </a:xfrm>
        </p:spPr>
        <p:txBody>
          <a:bodyPr>
            <a:normAutofit fontScale="92500"/>
          </a:bodyPr>
          <a:lstStyle/>
          <a:p>
            <a:pPr marL="0" indent="0">
              <a:lnSpc>
                <a:spcPct val="100000"/>
              </a:lnSpc>
              <a:spcBef>
                <a:spcPts val="0"/>
              </a:spcBef>
              <a:buNone/>
            </a:pPr>
            <a:r>
              <a:rPr lang="en-US" sz="2400" dirty="0"/>
              <a:t>Anscombe’s Quartet: 11 (x, y) pairs</a:t>
            </a:r>
          </a:p>
        </p:txBody>
      </p:sp>
      <p:sp>
        <p:nvSpPr>
          <p:cNvPr id="3" name="Rectangle 2">
            <a:extLst>
              <a:ext uri="{FF2B5EF4-FFF2-40B4-BE49-F238E27FC236}">
                <a16:creationId xmlns:a16="http://schemas.microsoft.com/office/drawing/2014/main" id="{251DC5EC-BC0F-4F3B-ADFF-49EAC3563CFF}"/>
              </a:ext>
            </a:extLst>
          </p:cNvPr>
          <p:cNvSpPr/>
          <p:nvPr/>
        </p:nvSpPr>
        <p:spPr>
          <a:xfrm>
            <a:off x="1381328" y="5141342"/>
            <a:ext cx="9679021" cy="1210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483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Use split-complementary colors to highlight two groups </a:t>
            </a:r>
          </a:p>
        </p:txBody>
      </p:sp>
      <p:pic>
        <p:nvPicPr>
          <p:cNvPr id="5122" name="Picture 2" descr="Color Wheel with split-complementary color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975" y="1546652"/>
            <a:ext cx="4144050" cy="4144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411183" y="2294467"/>
            <a:ext cx="3289255" cy="2649800"/>
          </a:xfrm>
          <a:prstGeom prst="rect">
            <a:avLst/>
          </a:prstGeom>
        </p:spPr>
      </p:pic>
      <p:sp>
        <p:nvSpPr>
          <p:cNvPr id="7" name="Rectangle 6"/>
          <p:cNvSpPr/>
          <p:nvPr/>
        </p:nvSpPr>
        <p:spPr>
          <a:xfrm>
            <a:off x="8411183" y="6211669"/>
            <a:ext cx="3780817" cy="646331"/>
          </a:xfrm>
          <a:prstGeom prst="rect">
            <a:avLst/>
          </a:prstGeom>
        </p:spPr>
        <p:txBody>
          <a:bodyPr wrap="square">
            <a:spAutoFit/>
          </a:bodyPr>
          <a:lstStyle/>
          <a:p>
            <a:r>
              <a:rPr lang="en-US"/>
              <a:t>https://www.tigercolor.com/color-lab/color-theory/color-harmonies.htm</a:t>
            </a:r>
          </a:p>
        </p:txBody>
      </p:sp>
      <p:sp>
        <p:nvSpPr>
          <p:cNvPr id="9"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546652"/>
            <a:ext cx="3943289" cy="4295348"/>
          </a:xfrm>
        </p:spPr>
        <p:txBody>
          <a:bodyPr>
            <a:normAutofit lnSpcReduction="10000"/>
          </a:bodyPr>
          <a:lstStyle/>
          <a:p>
            <a:pPr marL="0" indent="0">
              <a:buNone/>
            </a:pPr>
            <a:r>
              <a:rPr lang="en-US"/>
              <a:t>A variation of the complementary color scheme</a:t>
            </a:r>
          </a:p>
          <a:p>
            <a:r>
              <a:rPr lang="en-US"/>
              <a:t>The base color + two complementary colors</a:t>
            </a:r>
          </a:p>
          <a:p>
            <a:r>
              <a:rPr lang="en-US"/>
              <a:t>Strong visual contrast with less tension</a:t>
            </a:r>
          </a:p>
          <a:p>
            <a:r>
              <a:rPr lang="en-US"/>
              <a:t>In scientific figures with multiple groups when comparing one to the other two</a:t>
            </a:r>
          </a:p>
        </p:txBody>
      </p:sp>
    </p:spTree>
    <p:extLst>
      <p:ext uri="{BB962C8B-B14F-4D97-AF65-F5344CB8AC3E}">
        <p14:creationId xmlns:p14="http://schemas.microsoft.com/office/powerpoint/2010/main" val="231136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BB9D-87AB-44A4-B171-4E3357293548}"/>
              </a:ext>
            </a:extLst>
          </p:cNvPr>
          <p:cNvSpPr>
            <a:spLocks noGrp="1"/>
          </p:cNvSpPr>
          <p:nvPr>
            <p:ph type="title"/>
          </p:nvPr>
        </p:nvSpPr>
        <p:spPr>
          <a:xfrm>
            <a:off x="0" y="0"/>
            <a:ext cx="12192000" cy="1325563"/>
          </a:xfrm>
        </p:spPr>
        <p:txBody>
          <a:bodyPr/>
          <a:lstStyle/>
          <a:p>
            <a:r>
              <a:rPr lang="en-US"/>
              <a:t>How to match background and foreground colors</a:t>
            </a:r>
          </a:p>
        </p:txBody>
      </p:sp>
      <p:sp>
        <p:nvSpPr>
          <p:cNvPr id="3" name="Content Placeholder 2">
            <a:extLst>
              <a:ext uri="{FF2B5EF4-FFF2-40B4-BE49-F238E27FC236}">
                <a16:creationId xmlns:a16="http://schemas.microsoft.com/office/drawing/2014/main" id="{F8074196-69D2-4ED1-B425-4C48D22C270A}"/>
              </a:ext>
            </a:extLst>
          </p:cNvPr>
          <p:cNvSpPr>
            <a:spLocks noGrp="1"/>
          </p:cNvSpPr>
          <p:nvPr>
            <p:ph idx="1"/>
          </p:nvPr>
        </p:nvSpPr>
        <p:spPr>
          <a:xfrm>
            <a:off x="643464" y="2046186"/>
            <a:ext cx="11474963" cy="3601580"/>
          </a:xfrm>
        </p:spPr>
        <p:txBody>
          <a:bodyPr>
            <a:normAutofit/>
          </a:bodyPr>
          <a:lstStyle/>
          <a:p>
            <a:pPr marL="0" indent="0">
              <a:buNone/>
            </a:pPr>
            <a:r>
              <a:rPr lang="en-US" dirty="0"/>
              <a:t>Background color matters for clarity and style </a:t>
            </a:r>
          </a:p>
          <a:p>
            <a:pPr marL="0" indent="0">
              <a:buNone/>
            </a:pPr>
            <a:r>
              <a:rPr lang="en-US" dirty="0"/>
              <a:t>e.g.                                                                           </a:t>
            </a:r>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p:sp>
        <p:nvSpPr>
          <p:cNvPr id="4" name="TextBox 3">
            <a:extLst>
              <a:ext uri="{FF2B5EF4-FFF2-40B4-BE49-F238E27FC236}">
                <a16:creationId xmlns:a16="http://schemas.microsoft.com/office/drawing/2014/main" id="{E2BCA8F4-2E01-42C2-BBBD-56CC3D5A4624}"/>
              </a:ext>
            </a:extLst>
          </p:cNvPr>
          <p:cNvSpPr txBox="1"/>
          <p:nvPr/>
        </p:nvSpPr>
        <p:spPr>
          <a:xfrm>
            <a:off x="1458971" y="2584452"/>
            <a:ext cx="8305800" cy="769441"/>
          </a:xfrm>
          <a:prstGeom prst="rect">
            <a:avLst/>
          </a:prstGeom>
          <a:solidFill>
            <a:schemeClr val="bg1"/>
          </a:solidFill>
          <a:ln>
            <a:solidFill>
              <a:schemeClr val="tx1"/>
            </a:solidFill>
          </a:ln>
        </p:spPr>
        <p:txBody>
          <a:bodyPr wrap="square" rtlCol="0">
            <a:spAutoFit/>
          </a:bodyPr>
          <a:lstStyle/>
          <a:p>
            <a:r>
              <a:rPr lang="en-US" sz="4400">
                <a:solidFill>
                  <a:srgbClr val="FFFF00"/>
                </a:solidFill>
              </a:rPr>
              <a:t>Can you read this easily?</a:t>
            </a:r>
          </a:p>
        </p:txBody>
      </p:sp>
      <p:sp>
        <p:nvSpPr>
          <p:cNvPr id="5" name="TextBox 4">
            <a:extLst>
              <a:ext uri="{FF2B5EF4-FFF2-40B4-BE49-F238E27FC236}">
                <a16:creationId xmlns:a16="http://schemas.microsoft.com/office/drawing/2014/main" id="{723C1200-49FA-4B88-B361-E6B5E242E899}"/>
              </a:ext>
            </a:extLst>
          </p:cNvPr>
          <p:cNvSpPr txBox="1"/>
          <p:nvPr/>
        </p:nvSpPr>
        <p:spPr>
          <a:xfrm>
            <a:off x="1458971" y="3353893"/>
            <a:ext cx="8305800" cy="769441"/>
          </a:xfrm>
          <a:prstGeom prst="rect">
            <a:avLst/>
          </a:prstGeom>
          <a:solidFill>
            <a:schemeClr val="accent2">
              <a:lumMod val="50000"/>
            </a:schemeClr>
          </a:solidFill>
        </p:spPr>
        <p:txBody>
          <a:bodyPr wrap="square" rtlCol="0">
            <a:spAutoFit/>
          </a:bodyPr>
          <a:lstStyle/>
          <a:p>
            <a:r>
              <a:rPr lang="en-US" sz="4400">
                <a:solidFill>
                  <a:srgbClr val="0070C0"/>
                </a:solidFill>
              </a:rPr>
              <a:t>How about this one, then?</a:t>
            </a:r>
          </a:p>
        </p:txBody>
      </p:sp>
      <p:sp>
        <p:nvSpPr>
          <p:cNvPr id="6" name="TextBox 5">
            <a:extLst>
              <a:ext uri="{FF2B5EF4-FFF2-40B4-BE49-F238E27FC236}">
                <a16:creationId xmlns:a16="http://schemas.microsoft.com/office/drawing/2014/main" id="{F8CA762F-A75A-42E0-9150-653EE8B9A7F8}"/>
              </a:ext>
            </a:extLst>
          </p:cNvPr>
          <p:cNvSpPr txBox="1"/>
          <p:nvPr/>
        </p:nvSpPr>
        <p:spPr>
          <a:xfrm>
            <a:off x="1458971" y="4123334"/>
            <a:ext cx="8305800" cy="769441"/>
          </a:xfrm>
          <a:prstGeom prst="rect">
            <a:avLst/>
          </a:prstGeom>
          <a:solidFill>
            <a:srgbClr val="00B050"/>
          </a:solidFill>
        </p:spPr>
        <p:txBody>
          <a:bodyPr wrap="square" rtlCol="0">
            <a:spAutoFit/>
          </a:bodyPr>
          <a:lstStyle/>
          <a:p>
            <a:r>
              <a:rPr lang="en-US" sz="4400">
                <a:solidFill>
                  <a:srgbClr val="FFC000"/>
                </a:solidFill>
              </a:rPr>
              <a:t>You can do better than this.</a:t>
            </a:r>
            <a:r>
              <a:rPr lang="en-US" sz="4400">
                <a:solidFill>
                  <a:schemeClr val="bg1">
                    <a:lumMod val="75000"/>
                  </a:schemeClr>
                </a:solidFill>
              </a:rPr>
              <a:t> </a:t>
            </a:r>
          </a:p>
        </p:txBody>
      </p:sp>
    </p:spTree>
    <p:extLst>
      <p:ext uri="{BB962C8B-B14F-4D97-AF65-F5344CB8AC3E}">
        <p14:creationId xmlns:p14="http://schemas.microsoft.com/office/powerpoint/2010/main" val="3290730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53800" cy="1325563"/>
          </a:xfrm>
        </p:spPr>
        <p:txBody>
          <a:bodyPr/>
          <a:lstStyle/>
          <a:p>
            <a:r>
              <a:rPr lang="en-US"/>
              <a:t>How to use colors for scientific figures</a:t>
            </a:r>
          </a:p>
        </p:txBody>
      </p:sp>
      <p:sp>
        <p:nvSpPr>
          <p:cNvPr id="3" name="Content Placeholder 2"/>
          <p:cNvSpPr>
            <a:spLocks noGrp="1"/>
          </p:cNvSpPr>
          <p:nvPr>
            <p:ph idx="1"/>
          </p:nvPr>
        </p:nvSpPr>
        <p:spPr/>
        <p:txBody>
          <a:bodyPr/>
          <a:lstStyle/>
          <a:p>
            <a:pPr marL="514350" indent="-514350">
              <a:buFont typeface="+mj-lt"/>
              <a:buAutoNum type="arabicPeriod"/>
            </a:pPr>
            <a:r>
              <a:rPr lang="en-US"/>
              <a:t>Colors to categorize</a:t>
            </a:r>
          </a:p>
          <a:p>
            <a:pPr marL="514350" indent="-514350">
              <a:buFont typeface="+mj-lt"/>
              <a:buAutoNum type="arabicPeriod"/>
            </a:pPr>
            <a:r>
              <a:rPr lang="en-US"/>
              <a:t>Colors to indicate ordinal values</a:t>
            </a:r>
          </a:p>
          <a:p>
            <a:pPr marL="514350" indent="-514350">
              <a:buFont typeface="+mj-lt"/>
              <a:buAutoNum type="arabicPeriod"/>
            </a:pPr>
            <a:r>
              <a:rPr lang="en-US"/>
              <a:t>Colors to indicate values and directionalities</a:t>
            </a:r>
          </a:p>
          <a:p>
            <a:pPr marL="514350" indent="-514350">
              <a:buFont typeface="+mj-lt"/>
              <a:buAutoNum type="arabicPeriod"/>
            </a:pPr>
            <a:r>
              <a:rPr lang="en-US"/>
              <a:t>Colors to highlight</a:t>
            </a:r>
          </a:p>
          <a:p>
            <a:pPr marL="514350" indent="-514350">
              <a:buFont typeface="+mj-lt"/>
              <a:buAutoNum type="arabicPeriod"/>
            </a:pPr>
            <a:r>
              <a:rPr lang="en-US"/>
              <a:t>Colorblind-friendly visualizations</a:t>
            </a:r>
          </a:p>
        </p:txBody>
      </p:sp>
    </p:spTree>
    <p:extLst>
      <p:ext uri="{BB962C8B-B14F-4D97-AF65-F5344CB8AC3E}">
        <p14:creationId xmlns:p14="http://schemas.microsoft.com/office/powerpoint/2010/main" val="3683167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Colors to categorize</a:t>
            </a:r>
          </a:p>
        </p:txBody>
      </p:sp>
      <p:sp>
        <p:nvSpPr>
          <p:cNvPr id="5" name="Rectangle 4">
            <a:extLst>
              <a:ext uri="{FF2B5EF4-FFF2-40B4-BE49-F238E27FC236}">
                <a16:creationId xmlns:a16="http://schemas.microsoft.com/office/drawing/2014/main" id="{7D922C3E-BF93-4F8C-8359-8C39DE3915E4}"/>
              </a:ext>
            </a:extLst>
          </p:cNvPr>
          <p:cNvSpPr/>
          <p:nvPr/>
        </p:nvSpPr>
        <p:spPr>
          <a:xfrm>
            <a:off x="4890001" y="6497307"/>
            <a:ext cx="7301999" cy="369332"/>
          </a:xfrm>
          <a:prstGeom prst="rect">
            <a:avLst/>
          </a:prstGeom>
        </p:spPr>
        <p:txBody>
          <a:bodyPr wrap="none">
            <a:spAutoFit/>
          </a:bodyPr>
          <a:lstStyle/>
          <a:p>
            <a:r>
              <a:rPr lang="en-US" b="0" i="1">
                <a:solidFill>
                  <a:srgbClr val="3E444A"/>
                </a:solidFill>
                <a:effectLst/>
                <a:latin typeface="Helvetica Neue"/>
              </a:rPr>
              <a:t>Adapted from Decennial Census and 2016 State Population Estimates</a:t>
            </a:r>
            <a:endParaRPr lang="en-US"/>
          </a:p>
        </p:txBody>
      </p:sp>
      <p:grpSp>
        <p:nvGrpSpPr>
          <p:cNvPr id="15" name="Group 14">
            <a:extLst>
              <a:ext uri="{FF2B5EF4-FFF2-40B4-BE49-F238E27FC236}">
                <a16:creationId xmlns:a16="http://schemas.microsoft.com/office/drawing/2014/main" id="{DA685E7D-DE5A-4394-B4A1-A4203C238083}"/>
              </a:ext>
            </a:extLst>
          </p:cNvPr>
          <p:cNvGrpSpPr/>
          <p:nvPr/>
        </p:nvGrpSpPr>
        <p:grpSpPr>
          <a:xfrm>
            <a:off x="3964332" y="1065435"/>
            <a:ext cx="8067723" cy="5245913"/>
            <a:chOff x="4127129" y="1105191"/>
            <a:chExt cx="7226671" cy="4642089"/>
          </a:xfrm>
        </p:grpSpPr>
        <p:pic>
          <p:nvPicPr>
            <p:cNvPr id="4" name="Picture 3">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4127129" y="1105191"/>
              <a:ext cx="7226671" cy="4642089"/>
            </a:xfrm>
            <a:prstGeom prst="rect">
              <a:avLst/>
            </a:prstGeom>
          </p:spPr>
        </p:pic>
        <p:sp>
          <p:nvSpPr>
            <p:cNvPr id="6" name="Rectangle 5"/>
            <p:cNvSpPr/>
            <p:nvPr/>
          </p:nvSpPr>
          <p:spPr>
            <a:xfrm>
              <a:off x="5985112" y="3448460"/>
              <a:ext cx="1926988"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85112" y="3680760"/>
              <a:ext cx="2346088"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85112" y="3899310"/>
              <a:ext cx="2765188"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85111" y="4181885"/>
              <a:ext cx="2933463"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5111" y="4407310"/>
              <a:ext cx="2933463"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85111" y="4634155"/>
              <a:ext cx="3323989"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85111" y="4858160"/>
              <a:ext cx="4406664" cy="13929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
            <a:extLst>
              <a:ext uri="{FF2B5EF4-FFF2-40B4-BE49-F238E27FC236}">
                <a16:creationId xmlns:a16="http://schemas.microsoft.com/office/drawing/2014/main" id="{5C9B0BBD-BAF8-48FF-92F4-BE529B319EF6}"/>
              </a:ext>
            </a:extLst>
          </p:cNvPr>
          <p:cNvSpPr>
            <a:spLocks noGrp="1"/>
          </p:cNvSpPr>
          <p:nvPr>
            <p:ph idx="1"/>
          </p:nvPr>
        </p:nvSpPr>
        <p:spPr>
          <a:xfrm>
            <a:off x="41552" y="1546652"/>
            <a:ext cx="3943289" cy="4295348"/>
          </a:xfrm>
        </p:spPr>
        <p:txBody>
          <a:bodyPr>
            <a:normAutofit/>
          </a:bodyPr>
          <a:lstStyle/>
          <a:p>
            <a:r>
              <a:rPr lang="en-US"/>
              <a:t>Growth trend shared by region</a:t>
            </a:r>
          </a:p>
          <a:p>
            <a:r>
              <a:rPr lang="en-US"/>
              <a:t>However, the presenter’s focus is not clear </a:t>
            </a:r>
          </a:p>
        </p:txBody>
      </p:sp>
    </p:spTree>
    <p:extLst>
      <p:ext uri="{BB962C8B-B14F-4D97-AF65-F5344CB8AC3E}">
        <p14:creationId xmlns:p14="http://schemas.microsoft.com/office/powerpoint/2010/main" val="2065887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Colors to categorize</a:t>
            </a:r>
          </a:p>
        </p:txBody>
      </p:sp>
      <p:pic>
        <p:nvPicPr>
          <p:cNvPr id="4" name="Picture 3">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3909265" y="1034097"/>
            <a:ext cx="8282735" cy="5320457"/>
          </a:xfrm>
          <a:prstGeom prst="rect">
            <a:avLst/>
          </a:prstGeom>
        </p:spPr>
      </p:pic>
      <p:sp>
        <p:nvSpPr>
          <p:cNvPr id="5" name="Rectangle 4">
            <a:extLst>
              <a:ext uri="{FF2B5EF4-FFF2-40B4-BE49-F238E27FC236}">
                <a16:creationId xmlns:a16="http://schemas.microsoft.com/office/drawing/2014/main" id="{7D922C3E-BF93-4F8C-8359-8C39DE3915E4}"/>
              </a:ext>
            </a:extLst>
          </p:cNvPr>
          <p:cNvSpPr/>
          <p:nvPr/>
        </p:nvSpPr>
        <p:spPr>
          <a:xfrm>
            <a:off x="6274996" y="6488668"/>
            <a:ext cx="5917004" cy="369332"/>
          </a:xfrm>
          <a:prstGeom prst="rect">
            <a:avLst/>
          </a:prstGeom>
        </p:spPr>
        <p:txBody>
          <a:bodyPr wrap="none">
            <a:spAutoFit/>
          </a:bodyPr>
          <a:lstStyle/>
          <a:p>
            <a:r>
              <a:rPr lang="en-US" b="0" i="1">
                <a:solidFill>
                  <a:srgbClr val="3E444A"/>
                </a:solidFill>
                <a:effectLst/>
                <a:latin typeface="Helvetica Neue"/>
              </a:rPr>
              <a:t>Decennial Census and 2016 State Population Estimates</a:t>
            </a:r>
            <a:endParaRPr lang="en-US"/>
          </a:p>
        </p:txBody>
      </p:sp>
      <p:sp>
        <p:nvSpPr>
          <p:cNvPr id="6"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546652"/>
            <a:ext cx="3943289" cy="4295348"/>
          </a:xfrm>
        </p:spPr>
        <p:txBody>
          <a:bodyPr>
            <a:normAutofit/>
          </a:bodyPr>
          <a:lstStyle/>
          <a:p>
            <a:r>
              <a:rPr lang="en-US"/>
              <a:t>Coloring helps the categorization with the focus on Mid-Atlantic and South</a:t>
            </a:r>
          </a:p>
        </p:txBody>
      </p:sp>
    </p:spTree>
    <p:extLst>
      <p:ext uri="{BB962C8B-B14F-4D97-AF65-F5344CB8AC3E}">
        <p14:creationId xmlns:p14="http://schemas.microsoft.com/office/powerpoint/2010/main" val="4032257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Palette to categorize by color</a:t>
            </a:r>
          </a:p>
        </p:txBody>
      </p:sp>
      <p:sp>
        <p:nvSpPr>
          <p:cNvPr id="3" name="Content Placeholder 2">
            <a:extLst>
              <a:ext uri="{FF2B5EF4-FFF2-40B4-BE49-F238E27FC236}">
                <a16:creationId xmlns:a16="http://schemas.microsoft.com/office/drawing/2014/main" id="{1DA3230C-8020-4094-8724-1236495499CA}"/>
              </a:ext>
            </a:extLst>
          </p:cNvPr>
          <p:cNvSpPr>
            <a:spLocks noGrp="1"/>
          </p:cNvSpPr>
          <p:nvPr>
            <p:ph idx="1"/>
          </p:nvPr>
        </p:nvSpPr>
        <p:spPr>
          <a:xfrm>
            <a:off x="550331" y="4244790"/>
            <a:ext cx="7670802" cy="1267010"/>
          </a:xfrm>
        </p:spPr>
        <p:txBody>
          <a:bodyPr>
            <a:noAutofit/>
          </a:bodyPr>
          <a:lstStyle/>
          <a:p>
            <a:pPr marL="0" indent="0">
              <a:buNone/>
            </a:pPr>
            <a:r>
              <a:rPr lang="en-US" sz="2400" dirty="0"/>
              <a:t>Categorical palette in matplotlib for categorical values </a:t>
            </a:r>
          </a:p>
          <a:p>
            <a:r>
              <a:rPr lang="en-US" sz="2400" dirty="0"/>
              <a:t>That have no ordinal relationship</a:t>
            </a:r>
          </a:p>
          <a:p>
            <a:r>
              <a:rPr lang="en-US" sz="2400" dirty="0"/>
              <a:t>Using more than 3 may lead to confusion</a:t>
            </a:r>
          </a:p>
          <a:p>
            <a:pPr marL="0" indent="0">
              <a:buNone/>
            </a:pPr>
            <a:endParaRPr lang="en-US" sz="2400" dirty="0"/>
          </a:p>
        </p:txBody>
      </p:sp>
      <p:pic>
        <p:nvPicPr>
          <p:cNvPr id="7" name="Picture 6">
            <a:extLst>
              <a:ext uri="{FF2B5EF4-FFF2-40B4-BE49-F238E27FC236}">
                <a16:creationId xmlns:a16="http://schemas.microsoft.com/office/drawing/2014/main" id="{2E7B0BF2-6468-45ED-9B2E-AE1C96F2E126}"/>
              </a:ext>
            </a:extLst>
          </p:cNvPr>
          <p:cNvPicPr>
            <a:picLocks noChangeAspect="1"/>
          </p:cNvPicPr>
          <p:nvPr/>
        </p:nvPicPr>
        <p:blipFill>
          <a:blip r:embed="rId3"/>
          <a:stretch>
            <a:fillRect/>
          </a:stretch>
        </p:blipFill>
        <p:spPr>
          <a:xfrm>
            <a:off x="379881" y="2182191"/>
            <a:ext cx="11568672" cy="1877933"/>
          </a:xfrm>
          <a:prstGeom prst="rect">
            <a:avLst/>
          </a:prstGeom>
        </p:spPr>
      </p:pic>
      <p:sp>
        <p:nvSpPr>
          <p:cNvPr id="8" name="Rectangle 7">
            <a:extLst>
              <a:ext uri="{FF2B5EF4-FFF2-40B4-BE49-F238E27FC236}">
                <a16:creationId xmlns:a16="http://schemas.microsoft.com/office/drawing/2014/main" id="{C173139B-102A-4989-8B45-F704846ECBED}"/>
              </a:ext>
            </a:extLst>
          </p:cNvPr>
          <p:cNvSpPr/>
          <p:nvPr/>
        </p:nvSpPr>
        <p:spPr>
          <a:xfrm>
            <a:off x="7259486" y="3875458"/>
            <a:ext cx="4799134" cy="369332"/>
          </a:xfrm>
          <a:prstGeom prst="rect">
            <a:avLst/>
          </a:prstGeom>
        </p:spPr>
        <p:txBody>
          <a:bodyPr wrap="none">
            <a:spAutoFit/>
          </a:bodyPr>
          <a:lstStyle/>
          <a:p>
            <a:r>
              <a:rPr lang="en-US"/>
              <a:t>https://python-graph-gallery.com/python-colors/</a:t>
            </a:r>
          </a:p>
        </p:txBody>
      </p:sp>
    </p:spTree>
    <p:extLst>
      <p:ext uri="{BB962C8B-B14F-4D97-AF65-F5344CB8AC3E}">
        <p14:creationId xmlns:p14="http://schemas.microsoft.com/office/powerpoint/2010/main" val="3626118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0"/>
            <a:ext cx="10515600" cy="1325563"/>
          </a:xfrm>
        </p:spPr>
        <p:txBody>
          <a:bodyPr/>
          <a:lstStyle/>
          <a:p>
            <a:r>
              <a:rPr lang="en-US"/>
              <a:t>Colors to indicate ordinal values</a:t>
            </a:r>
          </a:p>
        </p:txBody>
      </p:sp>
      <p:pic>
        <p:nvPicPr>
          <p:cNvPr id="6" name="Picture 5">
            <a:extLst>
              <a:ext uri="{FF2B5EF4-FFF2-40B4-BE49-F238E27FC236}">
                <a16:creationId xmlns:a16="http://schemas.microsoft.com/office/drawing/2014/main" id="{F8FE46AA-053F-472B-A061-FA012115281D}"/>
              </a:ext>
            </a:extLst>
          </p:cNvPr>
          <p:cNvPicPr>
            <a:picLocks noChangeAspect="1"/>
          </p:cNvPicPr>
          <p:nvPr/>
        </p:nvPicPr>
        <p:blipFill>
          <a:blip r:embed="rId3"/>
          <a:stretch>
            <a:fillRect/>
          </a:stretch>
        </p:blipFill>
        <p:spPr>
          <a:xfrm>
            <a:off x="4905207" y="1381913"/>
            <a:ext cx="6547186" cy="4819898"/>
          </a:xfrm>
          <a:prstGeom prst="rect">
            <a:avLst/>
          </a:prstGeom>
        </p:spPr>
      </p:pic>
      <p:sp>
        <p:nvSpPr>
          <p:cNvPr id="7" name="Rectangle 6">
            <a:extLst>
              <a:ext uri="{FF2B5EF4-FFF2-40B4-BE49-F238E27FC236}">
                <a16:creationId xmlns:a16="http://schemas.microsoft.com/office/drawing/2014/main" id="{40BE1C65-D1D6-4DD1-9E93-4A3FB94BD367}"/>
              </a:ext>
            </a:extLst>
          </p:cNvPr>
          <p:cNvSpPr/>
          <p:nvPr/>
        </p:nvSpPr>
        <p:spPr>
          <a:xfrm>
            <a:off x="9960281" y="5888829"/>
            <a:ext cx="1877630" cy="369332"/>
          </a:xfrm>
          <a:prstGeom prst="rect">
            <a:avLst/>
          </a:prstGeom>
        </p:spPr>
        <p:txBody>
          <a:bodyPr wrap="none">
            <a:spAutoFit/>
          </a:bodyPr>
          <a:lstStyle/>
          <a:p>
            <a:r>
              <a:rPr lang="en-US"/>
              <a:t>US Census Bureau</a:t>
            </a:r>
          </a:p>
        </p:txBody>
      </p:sp>
      <p:sp>
        <p:nvSpPr>
          <p:cNvPr id="5" name="Content Placeholder 2">
            <a:extLst>
              <a:ext uri="{FF2B5EF4-FFF2-40B4-BE49-F238E27FC236}">
                <a16:creationId xmlns:a16="http://schemas.microsoft.com/office/drawing/2014/main" id="{F8074196-69D2-4ED1-B425-4C48D22C270A}"/>
              </a:ext>
            </a:extLst>
          </p:cNvPr>
          <p:cNvSpPr>
            <a:spLocks noGrp="1"/>
          </p:cNvSpPr>
          <p:nvPr>
            <p:ph idx="1"/>
          </p:nvPr>
        </p:nvSpPr>
        <p:spPr>
          <a:xfrm>
            <a:off x="222311" y="1546652"/>
            <a:ext cx="3943289" cy="4295348"/>
          </a:xfrm>
        </p:spPr>
        <p:txBody>
          <a:bodyPr>
            <a:normAutofit/>
          </a:bodyPr>
          <a:lstStyle/>
          <a:p>
            <a:pPr marL="0" indent="0">
              <a:buNone/>
            </a:pPr>
            <a:r>
              <a:rPr lang="en-US" dirty="0"/>
              <a:t>Colors need to indicate</a:t>
            </a:r>
          </a:p>
          <a:p>
            <a:r>
              <a:rPr lang="en-US" dirty="0"/>
              <a:t>Which values are higher or lower</a:t>
            </a:r>
          </a:p>
          <a:p>
            <a:r>
              <a:rPr lang="en-US" dirty="0"/>
              <a:t>How distant two values from each other. </a:t>
            </a:r>
          </a:p>
          <a:p>
            <a:r>
              <a:rPr lang="en-US" dirty="0"/>
              <a:t>The color scale should vary uniformly</a:t>
            </a:r>
          </a:p>
        </p:txBody>
      </p:sp>
    </p:spTree>
    <p:extLst>
      <p:ext uri="{BB962C8B-B14F-4D97-AF65-F5344CB8AC3E}">
        <p14:creationId xmlns:p14="http://schemas.microsoft.com/office/powerpoint/2010/main" val="2259954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E8EC-4053-47C3-9D57-21F3F804D442}"/>
              </a:ext>
            </a:extLst>
          </p:cNvPr>
          <p:cNvSpPr>
            <a:spLocks noGrp="1"/>
          </p:cNvSpPr>
          <p:nvPr>
            <p:ph type="title"/>
          </p:nvPr>
        </p:nvSpPr>
        <p:spPr>
          <a:xfrm>
            <a:off x="838200" y="0"/>
            <a:ext cx="10515600" cy="1325563"/>
          </a:xfrm>
        </p:spPr>
        <p:txBody>
          <a:bodyPr/>
          <a:lstStyle/>
          <a:p>
            <a:r>
              <a:rPr lang="en-US"/>
              <a:t>Colors to indicate ordinal values</a:t>
            </a:r>
          </a:p>
        </p:txBody>
      </p:sp>
      <p:pic>
        <p:nvPicPr>
          <p:cNvPr id="4" name="Picture 3">
            <a:extLst>
              <a:ext uri="{FF2B5EF4-FFF2-40B4-BE49-F238E27FC236}">
                <a16:creationId xmlns:a16="http://schemas.microsoft.com/office/drawing/2014/main" id="{8812A60E-F3C4-4E81-AEFF-EFA094DD7C4C}"/>
              </a:ext>
            </a:extLst>
          </p:cNvPr>
          <p:cNvPicPr>
            <a:picLocks noChangeAspect="1"/>
          </p:cNvPicPr>
          <p:nvPr/>
        </p:nvPicPr>
        <p:blipFill>
          <a:blip r:embed="rId3"/>
          <a:stretch>
            <a:fillRect/>
          </a:stretch>
        </p:blipFill>
        <p:spPr>
          <a:xfrm>
            <a:off x="5152735" y="1486546"/>
            <a:ext cx="6400801" cy="5006329"/>
          </a:xfrm>
          <a:prstGeom prst="rect">
            <a:avLst/>
          </a:prstGeom>
        </p:spPr>
      </p:pic>
      <p:sp>
        <p:nvSpPr>
          <p:cNvPr id="6" name="Rectangle 5">
            <a:extLst>
              <a:ext uri="{FF2B5EF4-FFF2-40B4-BE49-F238E27FC236}">
                <a16:creationId xmlns:a16="http://schemas.microsoft.com/office/drawing/2014/main" id="{B990621D-FBC0-49DD-A363-9D729EC4F633}"/>
              </a:ext>
            </a:extLst>
          </p:cNvPr>
          <p:cNvSpPr/>
          <p:nvPr/>
        </p:nvSpPr>
        <p:spPr>
          <a:xfrm>
            <a:off x="4560495" y="6492875"/>
            <a:ext cx="7585282" cy="369332"/>
          </a:xfrm>
          <a:prstGeom prst="rect">
            <a:avLst/>
          </a:prstGeom>
        </p:spPr>
        <p:txBody>
          <a:bodyPr wrap="none">
            <a:spAutoFit/>
          </a:bodyPr>
          <a:lstStyle/>
          <a:p>
            <a:r>
              <a:rPr lang="en-US"/>
              <a:t>http://www2.cs.uh.edu/~gnawali/courses/cosc6397-f13/intro-visualization.pdf</a:t>
            </a:r>
          </a:p>
        </p:txBody>
      </p:sp>
      <p:sp>
        <p:nvSpPr>
          <p:cNvPr id="10" name="Content Placeholder 2">
            <a:extLst>
              <a:ext uri="{FF2B5EF4-FFF2-40B4-BE49-F238E27FC236}">
                <a16:creationId xmlns:a16="http://schemas.microsoft.com/office/drawing/2014/main" id="{9E4B26D6-3512-4D4E-846E-8B1E6A100FE9}"/>
              </a:ext>
            </a:extLst>
          </p:cNvPr>
          <p:cNvSpPr>
            <a:spLocks noGrp="1"/>
          </p:cNvSpPr>
          <p:nvPr>
            <p:ph idx="1"/>
          </p:nvPr>
        </p:nvSpPr>
        <p:spPr>
          <a:xfrm>
            <a:off x="222311" y="1546652"/>
            <a:ext cx="3943289" cy="4295348"/>
          </a:xfrm>
        </p:spPr>
        <p:txBody>
          <a:bodyPr>
            <a:normAutofit/>
          </a:bodyPr>
          <a:lstStyle/>
          <a:p>
            <a:pPr marL="0" indent="0">
              <a:buNone/>
            </a:pPr>
            <a:r>
              <a:rPr lang="en-US" dirty="0"/>
              <a:t>Colors need to indicate</a:t>
            </a:r>
          </a:p>
          <a:p>
            <a:r>
              <a:rPr lang="en-US" dirty="0"/>
              <a:t>Which values are higher or lower</a:t>
            </a:r>
          </a:p>
          <a:p>
            <a:r>
              <a:rPr lang="en-US" dirty="0"/>
              <a:t>How distant two values from each other. </a:t>
            </a:r>
          </a:p>
          <a:p>
            <a:r>
              <a:rPr lang="en-US" dirty="0"/>
              <a:t>The color scale </a:t>
            </a:r>
            <a:r>
              <a:rPr lang="en-US" i="1" dirty="0"/>
              <a:t>should</a:t>
            </a:r>
            <a:r>
              <a:rPr lang="en-US" dirty="0"/>
              <a:t> vary uniformly</a:t>
            </a:r>
          </a:p>
        </p:txBody>
      </p:sp>
    </p:spTree>
    <p:extLst>
      <p:ext uri="{BB962C8B-B14F-4D97-AF65-F5344CB8AC3E}">
        <p14:creationId xmlns:p14="http://schemas.microsoft.com/office/powerpoint/2010/main" val="4211953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D8CC9-9A8B-4D39-A7BE-E260E9F6EBCC}"/>
              </a:ext>
            </a:extLst>
          </p:cNvPr>
          <p:cNvPicPr>
            <a:picLocks noChangeAspect="1"/>
          </p:cNvPicPr>
          <p:nvPr/>
        </p:nvPicPr>
        <p:blipFill>
          <a:blip r:embed="rId3"/>
          <a:stretch>
            <a:fillRect/>
          </a:stretch>
        </p:blipFill>
        <p:spPr>
          <a:xfrm>
            <a:off x="5069199" y="1391234"/>
            <a:ext cx="6409291" cy="4856570"/>
          </a:xfrm>
          <a:prstGeom prst="rect">
            <a:avLst/>
          </a:prstGeom>
        </p:spPr>
      </p:pic>
      <p:sp>
        <p:nvSpPr>
          <p:cNvPr id="5" name="Rectangle 4">
            <a:extLst>
              <a:ext uri="{FF2B5EF4-FFF2-40B4-BE49-F238E27FC236}">
                <a16:creationId xmlns:a16="http://schemas.microsoft.com/office/drawing/2014/main" id="{1734AE0A-B59A-4F6B-A602-E678AC374F32}"/>
              </a:ext>
            </a:extLst>
          </p:cNvPr>
          <p:cNvSpPr/>
          <p:nvPr/>
        </p:nvSpPr>
        <p:spPr>
          <a:xfrm>
            <a:off x="4560495" y="6492875"/>
            <a:ext cx="7585282" cy="369332"/>
          </a:xfrm>
          <a:prstGeom prst="rect">
            <a:avLst/>
          </a:prstGeom>
        </p:spPr>
        <p:txBody>
          <a:bodyPr wrap="none">
            <a:spAutoFit/>
          </a:bodyPr>
          <a:lstStyle/>
          <a:p>
            <a:r>
              <a:rPr lang="en-US"/>
              <a:t>http://www2.cs.uh.edu/~gnawali/courses/cosc6397-f13/intro-visualization.pdf</a:t>
            </a:r>
          </a:p>
        </p:txBody>
      </p:sp>
      <p:sp>
        <p:nvSpPr>
          <p:cNvPr id="7" name="Title 1">
            <a:extLst>
              <a:ext uri="{FF2B5EF4-FFF2-40B4-BE49-F238E27FC236}">
                <a16:creationId xmlns:a16="http://schemas.microsoft.com/office/drawing/2014/main" id="{FC00100E-BA60-4B73-87FC-74BECE0BA8D4}"/>
              </a:ext>
            </a:extLst>
          </p:cNvPr>
          <p:cNvSpPr>
            <a:spLocks noGrp="1"/>
          </p:cNvSpPr>
          <p:nvPr>
            <p:ph type="title"/>
          </p:nvPr>
        </p:nvSpPr>
        <p:spPr>
          <a:xfrm>
            <a:off x="838200" y="0"/>
            <a:ext cx="10515600" cy="1325563"/>
          </a:xfrm>
        </p:spPr>
        <p:txBody>
          <a:bodyPr/>
          <a:lstStyle/>
          <a:p>
            <a:r>
              <a:rPr lang="en-US"/>
              <a:t>Colors to indicate ordinal values</a:t>
            </a:r>
          </a:p>
        </p:txBody>
      </p:sp>
      <p:sp>
        <p:nvSpPr>
          <p:cNvPr id="2" name="Rectangle 1"/>
          <p:cNvSpPr/>
          <p:nvPr/>
        </p:nvSpPr>
        <p:spPr>
          <a:xfrm>
            <a:off x="386310" y="1451252"/>
            <a:ext cx="4682889" cy="4801314"/>
          </a:xfrm>
          <a:prstGeom prst="rect">
            <a:avLst/>
          </a:prstGeom>
        </p:spPr>
        <p:txBody>
          <a:bodyPr wrap="square">
            <a:spAutoFit/>
          </a:bodyPr>
          <a:lstStyle/>
          <a:p>
            <a:r>
              <a:rPr lang="en-US" sz="2400" dirty="0"/>
              <a:t>Good, in that we can see</a:t>
            </a:r>
          </a:p>
          <a:p>
            <a:pPr marL="285750" indent="-285750">
              <a:buFont typeface="Arial" panose="020B0604020202020204" pitchFamily="34" charset="0"/>
              <a:buChar char="•"/>
            </a:pPr>
            <a:r>
              <a:rPr lang="en-US" sz="2400" dirty="0"/>
              <a:t>which values are larger or smaller </a:t>
            </a:r>
          </a:p>
          <a:p>
            <a:pPr marL="285750" indent="-285750">
              <a:buFont typeface="Arial" panose="020B0604020202020204" pitchFamily="34" charset="0"/>
              <a:buChar char="•"/>
            </a:pPr>
            <a:r>
              <a:rPr lang="en-US" sz="2400" dirty="0"/>
              <a:t>how distant two values from each other (kind of)</a:t>
            </a:r>
          </a:p>
          <a:p>
            <a:r>
              <a:rPr lang="en-US" sz="2400" dirty="0"/>
              <a:t>Also good also because</a:t>
            </a:r>
          </a:p>
          <a:p>
            <a:pPr marL="285750" indent="-285750">
              <a:buFont typeface="Arial" panose="020B0604020202020204" pitchFamily="34" charset="0"/>
              <a:buChar char="•"/>
            </a:pPr>
            <a:r>
              <a:rPr lang="en-US" sz="2400" dirty="0"/>
              <a:t>of color psychology </a:t>
            </a:r>
          </a:p>
          <a:p>
            <a:pPr marL="285750" indent="-285750">
              <a:buFont typeface="Arial" panose="020B0604020202020204" pitchFamily="34" charset="0"/>
              <a:buChar char="•"/>
            </a:pPr>
            <a:r>
              <a:rPr lang="en-US" sz="2400" dirty="0"/>
              <a:t>it gives exact numbers</a:t>
            </a:r>
          </a:p>
          <a:p>
            <a:endParaRPr lang="en-US" sz="2400" dirty="0"/>
          </a:p>
          <a:p>
            <a:r>
              <a:rPr lang="en-US" sz="2400" dirty="0"/>
              <a:t>But it would be better if</a:t>
            </a:r>
          </a:p>
          <a:p>
            <a:pPr marL="342900" indent="-342900">
              <a:buFont typeface="Arial" panose="020B0604020202020204" pitchFamily="34" charset="0"/>
              <a:buChar char="•"/>
            </a:pPr>
            <a:r>
              <a:rPr lang="en-US" sz="2400" dirty="0"/>
              <a:t>the color scale were more distinguishable</a:t>
            </a:r>
          </a:p>
          <a:p>
            <a:pPr marL="342900" indent="-342900">
              <a:buFont typeface="Arial" panose="020B0604020202020204" pitchFamily="34" charset="0"/>
              <a:buChar char="•"/>
            </a:pPr>
            <a:r>
              <a:rPr lang="en-US" sz="2400" dirty="0"/>
              <a:t>the background were gray</a:t>
            </a:r>
          </a:p>
          <a:p>
            <a:r>
              <a:rPr lang="en-US" dirty="0"/>
              <a:t> </a:t>
            </a:r>
          </a:p>
        </p:txBody>
      </p:sp>
    </p:spTree>
    <p:extLst>
      <p:ext uri="{BB962C8B-B14F-4D97-AF65-F5344CB8AC3E}">
        <p14:creationId xmlns:p14="http://schemas.microsoft.com/office/powerpoint/2010/main" val="1804563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CFA323-DB3D-4E41-B840-51DBC538D992}"/>
              </a:ext>
            </a:extLst>
          </p:cNvPr>
          <p:cNvPicPr>
            <a:picLocks noChangeAspect="1"/>
          </p:cNvPicPr>
          <p:nvPr/>
        </p:nvPicPr>
        <p:blipFill>
          <a:blip r:embed="rId3"/>
          <a:stretch>
            <a:fillRect/>
          </a:stretch>
        </p:blipFill>
        <p:spPr>
          <a:xfrm>
            <a:off x="824612" y="1702528"/>
            <a:ext cx="10077378" cy="2664402"/>
          </a:xfrm>
          <a:prstGeom prst="rect">
            <a:avLst/>
          </a:prstGeom>
        </p:spPr>
      </p:pic>
      <p:sp>
        <p:nvSpPr>
          <p:cNvPr id="7" name="Title 1">
            <a:extLst>
              <a:ext uri="{FF2B5EF4-FFF2-40B4-BE49-F238E27FC236}">
                <a16:creationId xmlns:a16="http://schemas.microsoft.com/office/drawing/2014/main" id="{E072061D-5775-4B89-B87D-9C039814AE03}"/>
              </a:ext>
            </a:extLst>
          </p:cNvPr>
          <p:cNvSpPr>
            <a:spLocks noGrp="1"/>
          </p:cNvSpPr>
          <p:nvPr>
            <p:ph type="title"/>
          </p:nvPr>
        </p:nvSpPr>
        <p:spPr>
          <a:xfrm>
            <a:off x="838200" y="0"/>
            <a:ext cx="10515600" cy="1325563"/>
          </a:xfrm>
        </p:spPr>
        <p:txBody>
          <a:bodyPr/>
          <a:lstStyle/>
          <a:p>
            <a:r>
              <a:rPr lang="en-US"/>
              <a:t>Palettes to indicate ordinal values</a:t>
            </a:r>
          </a:p>
        </p:txBody>
      </p:sp>
      <p:sp>
        <p:nvSpPr>
          <p:cNvPr id="9" name="Rectangle 8">
            <a:extLst>
              <a:ext uri="{FF2B5EF4-FFF2-40B4-BE49-F238E27FC236}">
                <a16:creationId xmlns:a16="http://schemas.microsoft.com/office/drawing/2014/main" id="{D5A7C4D5-1D8C-4563-AB3B-BD9309BEA08F}"/>
              </a:ext>
            </a:extLst>
          </p:cNvPr>
          <p:cNvSpPr/>
          <p:nvPr/>
        </p:nvSpPr>
        <p:spPr>
          <a:xfrm>
            <a:off x="6948059" y="4366930"/>
            <a:ext cx="4799134" cy="369332"/>
          </a:xfrm>
          <a:prstGeom prst="rect">
            <a:avLst/>
          </a:prstGeom>
        </p:spPr>
        <p:txBody>
          <a:bodyPr wrap="none">
            <a:spAutoFit/>
          </a:bodyPr>
          <a:lstStyle/>
          <a:p>
            <a:r>
              <a:rPr lang="en-US"/>
              <a:t>https://python-graph-gallery.com/python-colors/</a:t>
            </a:r>
          </a:p>
        </p:txBody>
      </p:sp>
      <p:sp>
        <p:nvSpPr>
          <p:cNvPr id="6" name="Content Placeholder 2">
            <a:extLst>
              <a:ext uri="{FF2B5EF4-FFF2-40B4-BE49-F238E27FC236}">
                <a16:creationId xmlns:a16="http://schemas.microsoft.com/office/drawing/2014/main" id="{1DA3230C-8020-4094-8724-1236495499CA}"/>
              </a:ext>
            </a:extLst>
          </p:cNvPr>
          <p:cNvSpPr>
            <a:spLocks noGrp="1"/>
          </p:cNvSpPr>
          <p:nvPr>
            <p:ph idx="1"/>
          </p:nvPr>
        </p:nvSpPr>
        <p:spPr>
          <a:xfrm>
            <a:off x="965199" y="4736262"/>
            <a:ext cx="7670802" cy="970676"/>
          </a:xfrm>
        </p:spPr>
        <p:txBody>
          <a:bodyPr>
            <a:noAutofit/>
          </a:bodyPr>
          <a:lstStyle/>
          <a:p>
            <a:pPr marL="0" indent="0">
              <a:buNone/>
            </a:pPr>
            <a:r>
              <a:rPr lang="en-US" sz="2400" u="sng" dirty="0"/>
              <a:t>Sequential</a:t>
            </a:r>
            <a:r>
              <a:rPr lang="en-US" sz="2400" dirty="0"/>
              <a:t> palette in matplotlib for ordinal values </a:t>
            </a:r>
          </a:p>
          <a:p>
            <a:r>
              <a:rPr lang="en-US" sz="2400" dirty="0"/>
              <a:t>Ordinal relationship</a:t>
            </a:r>
          </a:p>
          <a:p>
            <a:r>
              <a:rPr lang="en-US" sz="2400" dirty="0"/>
              <a:t>Spread evenly across</a:t>
            </a:r>
          </a:p>
        </p:txBody>
      </p:sp>
    </p:spTree>
    <p:extLst>
      <p:ext uri="{BB962C8B-B14F-4D97-AF65-F5344CB8AC3E}">
        <p14:creationId xmlns:p14="http://schemas.microsoft.com/office/powerpoint/2010/main" val="222477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7" y="18122"/>
            <a:ext cx="10515600" cy="1325563"/>
          </a:xfrm>
        </p:spPr>
        <p:txBody>
          <a:bodyPr/>
          <a:lstStyle/>
          <a:p>
            <a:r>
              <a:rPr lang="en-US" dirty="0"/>
              <a:t>Example: exploring</a:t>
            </a:r>
          </a:p>
        </p:txBody>
      </p:sp>
      <p:graphicFrame>
        <p:nvGraphicFramePr>
          <p:cNvPr id="5" name="Table 4">
            <a:extLst>
              <a:ext uri="{FF2B5EF4-FFF2-40B4-BE49-F238E27FC236}">
                <a16:creationId xmlns:a16="http://schemas.microsoft.com/office/drawing/2014/main" id="{57D34650-0853-450A-B23C-217EDDC16BBA}"/>
              </a:ext>
            </a:extLst>
          </p:cNvPr>
          <p:cNvGraphicFramePr>
            <a:graphicFrameLocks noGrp="1"/>
          </p:cNvGraphicFramePr>
          <p:nvPr/>
        </p:nvGraphicFramePr>
        <p:xfrm>
          <a:off x="1704976" y="1543421"/>
          <a:ext cx="8782047" cy="4445114"/>
        </p:xfrm>
        <a:graphic>
          <a:graphicData uri="http://schemas.openxmlformats.org/drawingml/2006/table">
            <a:tbl>
              <a:tblPr>
                <a:tableStyleId>{5C22544A-7EE6-4342-B048-85BDC9FD1C3A}</a:tableStyleId>
              </a:tblPr>
              <a:tblGrid>
                <a:gridCol w="2605663">
                  <a:extLst>
                    <a:ext uri="{9D8B030D-6E8A-4147-A177-3AD203B41FA5}">
                      <a16:colId xmlns:a16="http://schemas.microsoft.com/office/drawing/2014/main" val="3494290977"/>
                    </a:ext>
                  </a:extLst>
                </a:gridCol>
                <a:gridCol w="772048">
                  <a:extLst>
                    <a:ext uri="{9D8B030D-6E8A-4147-A177-3AD203B41FA5}">
                      <a16:colId xmlns:a16="http://schemas.microsoft.com/office/drawing/2014/main" val="2006703060"/>
                    </a:ext>
                  </a:extLst>
                </a:gridCol>
                <a:gridCol w="772048">
                  <a:extLst>
                    <a:ext uri="{9D8B030D-6E8A-4147-A177-3AD203B41FA5}">
                      <a16:colId xmlns:a16="http://schemas.microsoft.com/office/drawing/2014/main" val="1417395628"/>
                    </a:ext>
                  </a:extLst>
                </a:gridCol>
                <a:gridCol w="772048">
                  <a:extLst>
                    <a:ext uri="{9D8B030D-6E8A-4147-A177-3AD203B41FA5}">
                      <a16:colId xmlns:a16="http://schemas.microsoft.com/office/drawing/2014/main" val="1340533133"/>
                    </a:ext>
                  </a:extLst>
                </a:gridCol>
                <a:gridCol w="772048">
                  <a:extLst>
                    <a:ext uri="{9D8B030D-6E8A-4147-A177-3AD203B41FA5}">
                      <a16:colId xmlns:a16="http://schemas.microsoft.com/office/drawing/2014/main" val="282569523"/>
                    </a:ext>
                  </a:extLst>
                </a:gridCol>
                <a:gridCol w="772048">
                  <a:extLst>
                    <a:ext uri="{9D8B030D-6E8A-4147-A177-3AD203B41FA5}">
                      <a16:colId xmlns:a16="http://schemas.microsoft.com/office/drawing/2014/main" val="3928625654"/>
                    </a:ext>
                  </a:extLst>
                </a:gridCol>
                <a:gridCol w="772048">
                  <a:extLst>
                    <a:ext uri="{9D8B030D-6E8A-4147-A177-3AD203B41FA5}">
                      <a16:colId xmlns:a16="http://schemas.microsoft.com/office/drawing/2014/main" val="4192530082"/>
                    </a:ext>
                  </a:extLst>
                </a:gridCol>
                <a:gridCol w="772048">
                  <a:extLst>
                    <a:ext uri="{9D8B030D-6E8A-4147-A177-3AD203B41FA5}">
                      <a16:colId xmlns:a16="http://schemas.microsoft.com/office/drawing/2014/main" val="2151492534"/>
                    </a:ext>
                  </a:extLst>
                </a:gridCol>
                <a:gridCol w="772048">
                  <a:extLst>
                    <a:ext uri="{9D8B030D-6E8A-4147-A177-3AD203B41FA5}">
                      <a16:colId xmlns:a16="http://schemas.microsoft.com/office/drawing/2014/main" val="3635928654"/>
                    </a:ext>
                  </a:extLst>
                </a:gridCol>
              </a:tblGrid>
              <a:tr h="277866">
                <a:tc>
                  <a:txBody>
                    <a:bodyPr/>
                    <a:lstStyle/>
                    <a:p>
                      <a:pPr algn="l" fontAlgn="b"/>
                      <a:endParaRPr lang="en-US" sz="1800" b="0" i="0" u="none" strike="noStrike">
                        <a:solidFill>
                          <a:srgbClr val="000000"/>
                        </a:solidFill>
                        <a:effectLst/>
                        <a:latin typeface="Calibri" panose="020F0502020204030204" pitchFamily="34" charset="0"/>
                      </a:endParaRPr>
                    </a:p>
                  </a:txBody>
                  <a:tcPr marL="3175" marR="3175" marT="3175" marB="0" anchor="b"/>
                </a:tc>
                <a:tc gridSpan="2">
                  <a:txBody>
                    <a:bodyPr/>
                    <a:lstStyle/>
                    <a:p>
                      <a:pPr algn="ctr" fontAlgn="b"/>
                      <a:r>
                        <a:rPr lang="en-US" sz="1800" u="none" strike="noStrike" dirty="0">
                          <a:effectLst/>
                        </a:rPr>
                        <a:t>Group 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Group 2</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Group 3</a:t>
                      </a:r>
                      <a:endParaRPr lang="en-US" sz="1800" b="0" i="0" u="none" strike="noStrike">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Group 4</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extLst>
                  <a:ext uri="{0D108BD9-81ED-4DB2-BD59-A6C34878D82A}">
                    <a16:rowId xmlns:a16="http://schemas.microsoft.com/office/drawing/2014/main" val="3194517753"/>
                  </a:ext>
                </a:extLst>
              </a:tr>
              <a:tr h="277866">
                <a:tc>
                  <a:txBody>
                    <a:bodyPr/>
                    <a:lstStyle/>
                    <a:p>
                      <a:pPr algn="r" fontAlgn="b"/>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Y</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Y</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Y</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445739363"/>
                  </a:ext>
                </a:extLst>
              </a:tr>
              <a:tr h="277866">
                <a:tc>
                  <a:txBody>
                    <a:bodyPr/>
                    <a:lstStyle/>
                    <a:p>
                      <a:pPr algn="l" fontAlgn="b"/>
                      <a:r>
                        <a:rPr lang="en-US" sz="1800" b="0" i="0" u="none" strike="noStrike" dirty="0">
                          <a:solidFill>
                            <a:srgbClr val="000000"/>
                          </a:solidFill>
                          <a:effectLst/>
                          <a:latin typeface="Calibri" panose="020F0502020204030204" pitchFamily="34" charset="0"/>
                        </a:rPr>
                        <a:t>1</a:t>
                      </a:r>
                    </a:p>
                  </a:txBody>
                  <a:tcPr marL="3175" marR="3175" marT="3175" marB="0" anchor="ctr" anchorCtr="1"/>
                </a:tc>
                <a:tc>
                  <a:txBody>
                    <a:bodyPr/>
                    <a:lstStyle/>
                    <a:p>
                      <a:pPr algn="ct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8.04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9.14</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7.46</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6.58</a:t>
                      </a:r>
                      <a:endParaRPr lang="en-US" sz="18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719419661"/>
                  </a:ext>
                </a:extLst>
              </a:tr>
              <a:tr h="277866">
                <a:tc>
                  <a:txBody>
                    <a:bodyPr/>
                    <a:lstStyle/>
                    <a:p>
                      <a:pPr algn="l" fontAlgn="b"/>
                      <a:r>
                        <a:rPr lang="en-US" sz="1800" b="0" i="0" u="none" strike="noStrike" dirty="0">
                          <a:solidFill>
                            <a:srgbClr val="000000"/>
                          </a:solidFill>
                          <a:effectLst/>
                          <a:latin typeface="Calibri" panose="020F0502020204030204" pitchFamily="34" charset="0"/>
                        </a:rPr>
                        <a:t>2</a:t>
                      </a:r>
                    </a:p>
                  </a:txBody>
                  <a:tcPr marL="3175" marR="3175" marT="3175" marB="0" anchor="ctr" anchorCtr="1"/>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6.95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dirty="0">
                          <a:effectLst/>
                        </a:rPr>
                        <a:t>6.77</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5.76</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161659854"/>
                  </a:ext>
                </a:extLst>
              </a:tr>
              <a:tr h="277866">
                <a:tc>
                  <a:txBody>
                    <a:bodyPr/>
                    <a:lstStyle/>
                    <a:p>
                      <a:pPr algn="l" fontAlgn="b"/>
                      <a:r>
                        <a:rPr lang="en-US" sz="1800" b="0" i="0" u="none" strike="noStrike" dirty="0">
                          <a:solidFill>
                            <a:srgbClr val="000000"/>
                          </a:solidFill>
                          <a:effectLst/>
                          <a:latin typeface="Calibri" panose="020F0502020204030204" pitchFamily="34" charset="0"/>
                        </a:rPr>
                        <a:t>3</a:t>
                      </a:r>
                    </a:p>
                  </a:txBody>
                  <a:tcPr marL="3175" marR="3175" marT="3175" marB="0" anchor="ctr" anchorCtr="1"/>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7.71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084396"/>
                  </a:ext>
                </a:extLst>
              </a:tr>
              <a:tr h="277866">
                <a:tc>
                  <a:txBody>
                    <a:bodyPr/>
                    <a:lstStyle/>
                    <a:p>
                      <a:pPr algn="l" fontAlgn="b"/>
                      <a:r>
                        <a:rPr lang="en-US" sz="1800" b="0" i="0" u="none" strike="noStrike" dirty="0">
                          <a:solidFill>
                            <a:srgbClr val="000000"/>
                          </a:solidFill>
                          <a:effectLst/>
                          <a:latin typeface="Calibri" panose="020F0502020204030204" pitchFamily="34" charset="0"/>
                        </a:rPr>
                        <a:t>4</a:t>
                      </a:r>
                    </a:p>
                  </a:txBody>
                  <a:tcPr marL="3175" marR="3175" marT="3175" marB="0" anchor="ctr" anchorCtr="1"/>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8.77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34023707"/>
                  </a:ext>
                </a:extLst>
              </a:tr>
              <a:tr h="277866">
                <a:tc>
                  <a:txBody>
                    <a:bodyPr/>
                    <a:lstStyle/>
                    <a:p>
                      <a:pPr algn="l" fontAlgn="b"/>
                      <a:r>
                        <a:rPr lang="en-US" sz="1800" b="0" i="0" u="none" strike="noStrike" dirty="0">
                          <a:solidFill>
                            <a:srgbClr val="000000"/>
                          </a:solidFill>
                          <a:effectLst/>
                          <a:latin typeface="Calibri" panose="020F0502020204030204" pitchFamily="34" charset="0"/>
                        </a:rPr>
                        <a:t>5</a:t>
                      </a:r>
                    </a:p>
                  </a:txBody>
                  <a:tcPr marL="3175" marR="3175" marT="3175" marB="0" anchor="ctr" anchorCtr="1"/>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8.33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8.47</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896537553"/>
                  </a:ext>
                </a:extLst>
              </a:tr>
              <a:tr h="277866">
                <a:tc>
                  <a:txBody>
                    <a:bodyPr/>
                    <a:lstStyle/>
                    <a:p>
                      <a:pPr algn="l" fontAlgn="b"/>
                      <a:r>
                        <a:rPr lang="en-US" sz="1800" b="0" i="0" u="none" strike="noStrike" dirty="0">
                          <a:solidFill>
                            <a:srgbClr val="000000"/>
                          </a:solidFill>
                          <a:effectLst/>
                          <a:latin typeface="Calibri" panose="020F0502020204030204" pitchFamily="34" charset="0"/>
                        </a:rPr>
                        <a:t>6</a:t>
                      </a:r>
                    </a:p>
                  </a:txBody>
                  <a:tcPr marL="3175" marR="3175" marT="3175" marB="0" anchor="ctr" anchorCtr="1"/>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9.96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8.84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7.04</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522155655"/>
                  </a:ext>
                </a:extLst>
              </a:tr>
              <a:tr h="277866">
                <a:tc>
                  <a:txBody>
                    <a:bodyPr/>
                    <a:lstStyle/>
                    <a:p>
                      <a:pPr algn="l" fontAlgn="b"/>
                      <a:r>
                        <a:rPr lang="en-US" sz="1800" b="0" i="0" u="none" strike="noStrike" dirty="0">
                          <a:solidFill>
                            <a:srgbClr val="000000"/>
                          </a:solidFill>
                          <a:effectLst/>
                          <a:latin typeface="Calibri" panose="020F0502020204030204" pitchFamily="34" charset="0"/>
                        </a:rPr>
                        <a:t>7</a:t>
                      </a:r>
                    </a:p>
                  </a:txBody>
                  <a:tcPr marL="3175" marR="3175" marT="3175" marB="0" anchor="ctr" anchorCtr="1"/>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7.24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6.08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5.25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092012924"/>
                  </a:ext>
                </a:extLst>
              </a:tr>
              <a:tr h="277866">
                <a:tc>
                  <a:txBody>
                    <a:bodyPr/>
                    <a:lstStyle/>
                    <a:p>
                      <a:pPr algn="l" fontAlgn="b"/>
                      <a:r>
                        <a:rPr lang="en-US" sz="1800" b="0" i="0" u="none" strike="noStrike" dirty="0">
                          <a:solidFill>
                            <a:srgbClr val="000000"/>
                          </a:solidFill>
                          <a:effectLst/>
                          <a:latin typeface="Calibri" panose="020F0502020204030204" pitchFamily="34" charset="0"/>
                        </a:rPr>
                        <a:t>8</a:t>
                      </a:r>
                    </a:p>
                  </a:txBody>
                  <a:tcPr marL="3175" marR="3175" marT="3175" marB="0" anchor="ctr" anchorCtr="1"/>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5.39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065870492"/>
                  </a:ext>
                </a:extLst>
              </a:tr>
              <a:tr h="277866">
                <a:tc>
                  <a:txBody>
                    <a:bodyPr/>
                    <a:lstStyle/>
                    <a:p>
                      <a:pPr algn="l" fontAlgn="b"/>
                      <a:r>
                        <a:rPr lang="en-US" sz="1800" b="0" i="0" u="none" strike="noStrike" dirty="0">
                          <a:solidFill>
                            <a:srgbClr val="000000"/>
                          </a:solidFill>
                          <a:effectLst/>
                          <a:latin typeface="Calibri" panose="020F0502020204030204" pitchFamily="34" charset="0"/>
                        </a:rPr>
                        <a:t>9</a:t>
                      </a:r>
                    </a:p>
                  </a:txBody>
                  <a:tcPr marL="3175" marR="3175" marT="3175" marB="0" anchor="ctr" anchorCtr="1"/>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10.84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8.15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5.56</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3935627676"/>
                  </a:ext>
                </a:extLst>
              </a:tr>
              <a:tr h="277866">
                <a:tc>
                  <a:txBody>
                    <a:bodyPr/>
                    <a:lstStyle/>
                    <a:p>
                      <a:pPr algn="l" fontAlgn="b"/>
                      <a:r>
                        <a:rPr lang="en-US" sz="1800" b="0" i="0" u="none" strike="noStrike" dirty="0">
                          <a:solidFill>
                            <a:srgbClr val="000000"/>
                          </a:solidFill>
                          <a:effectLst/>
                          <a:latin typeface="Calibri" panose="020F0502020204030204" pitchFamily="34" charset="0"/>
                        </a:rPr>
                        <a:t>10</a:t>
                      </a:r>
                    </a:p>
                  </a:txBody>
                  <a:tcPr marL="3175" marR="3175" marT="3175" marB="0" anchor="ctr" anchorCtr="1"/>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4.82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7.26</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6.42</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7.91</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246522467"/>
                  </a:ext>
                </a:extLst>
              </a:tr>
              <a:tr h="277866">
                <a:tc>
                  <a:txBody>
                    <a:bodyPr/>
                    <a:lstStyle/>
                    <a:p>
                      <a:pPr algn="l" fontAlgn="b"/>
                      <a:r>
                        <a:rPr lang="en-US" sz="1800" b="0" i="0" u="none" strike="noStrike" dirty="0">
                          <a:solidFill>
                            <a:srgbClr val="000000"/>
                          </a:solidFill>
                          <a:effectLst/>
                          <a:latin typeface="Calibri" panose="020F0502020204030204" pitchFamily="34" charset="0"/>
                        </a:rPr>
                        <a:t>11</a:t>
                      </a:r>
                    </a:p>
                  </a:txBody>
                  <a:tcPr marL="3175" marR="3175" marT="3175" marB="0" anchor="ctr" anchorCtr="1"/>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5.68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4.74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5.73</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6.89</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515779534"/>
                  </a:ext>
                </a:extLst>
              </a:tr>
              <a:tr h="273904">
                <a:tc>
                  <a:txBody>
                    <a:bodyPr/>
                    <a:lstStyle/>
                    <a:p>
                      <a:pPr algn="l" fontAlgn="b"/>
                      <a:r>
                        <a:rPr lang="en-US" sz="1800" u="none" strike="noStrike" dirty="0">
                          <a:effectLst/>
                        </a:rPr>
                        <a:t>Mean</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7.5</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1478808780"/>
                  </a:ext>
                </a:extLst>
              </a:tr>
              <a:tr h="202597">
                <a:tc>
                  <a:txBody>
                    <a:bodyPr/>
                    <a:lstStyle/>
                    <a:p>
                      <a:pPr algn="l" fontAlgn="b"/>
                      <a:r>
                        <a:rPr lang="en-US" sz="1800" u="none" strike="noStrike" dirty="0">
                          <a:effectLst/>
                        </a:rPr>
                        <a:t>Variance</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a:txBody>
                    <a:bodyPr/>
                    <a:lstStyle/>
                    <a:p>
                      <a:pPr algn="ctr" fontAlgn="b"/>
                      <a:r>
                        <a:rPr lang="en-US" sz="1800" u="none" strike="noStrike" dirty="0">
                          <a:effectLst/>
                        </a:rPr>
                        <a:t>9.1</a:t>
                      </a:r>
                      <a:endParaRPr lang="en-US" sz="18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9.1</a:t>
                      </a:r>
                      <a:endParaRPr lang="en-US" sz="1800" b="0" i="0" u="none" strike="noStrike">
                        <a:solidFill>
                          <a:srgbClr val="000000"/>
                        </a:solidFill>
                        <a:effectLst/>
                        <a:latin typeface="Calibri" panose="020F0502020204030204" pitchFamily="34" charset="0"/>
                      </a:endParaRPr>
                    </a:p>
                  </a:txBody>
                  <a:tcPr marL="3175" marR="3175" marT="3175" marB="0" anchor="b"/>
                </a:tc>
                <a:tc>
                  <a:txBody>
                    <a:bodyPr/>
                    <a:lstStyle/>
                    <a:p>
                      <a:pPr algn="ctr" fontAlgn="b"/>
                      <a:r>
                        <a:rPr lang="en-US" sz="1800" u="none" strike="noStrike">
                          <a:effectLst/>
                        </a:rPr>
                        <a:t>3.4</a:t>
                      </a:r>
                      <a:endParaRPr lang="en-US" sz="1800" b="0" i="0" u="none" strike="noStrike">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2999485871"/>
                  </a:ext>
                </a:extLst>
              </a:tr>
              <a:tr h="277866">
                <a:tc>
                  <a:txBody>
                    <a:bodyPr/>
                    <a:lstStyle/>
                    <a:p>
                      <a:pPr algn="l" fontAlgn="b"/>
                      <a:r>
                        <a:rPr lang="en-US" sz="1800" u="none" strike="noStrike" dirty="0">
                          <a:effectLst/>
                        </a:rPr>
                        <a:t>Correlation</a:t>
                      </a:r>
                      <a:endParaRPr lang="en-US" sz="1800" b="0" i="0" u="none" strike="noStrike" dirty="0">
                        <a:solidFill>
                          <a:srgbClr val="000000"/>
                        </a:solidFill>
                        <a:effectLst/>
                        <a:latin typeface="Calibri" panose="020F0502020204030204" pitchFamily="34" charset="0"/>
                      </a:endParaRPr>
                    </a:p>
                  </a:txBody>
                  <a:tcPr marL="3175" marR="3175" marT="3175" marB="0" anchor="ctr" anchorCtr="1"/>
                </a:tc>
                <a:tc gridSpan="2">
                  <a:txBody>
                    <a:bodyPr/>
                    <a:lstStyle/>
                    <a:p>
                      <a:pPr algn="ctr" fontAlgn="b"/>
                      <a:r>
                        <a:rPr lang="en-US" sz="1800" u="none" strike="noStrike" dirty="0">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tc gridSpan="2">
                  <a:txBody>
                    <a:bodyPr/>
                    <a:lstStyle/>
                    <a:p>
                      <a:pPr algn="ctr" fontAlgn="b"/>
                      <a:r>
                        <a:rPr lang="en-US" sz="1800" u="none" strike="noStrike" dirty="0">
                          <a:effectLst/>
                        </a:rPr>
                        <a:t>0.81</a:t>
                      </a:r>
                      <a:endParaRPr lang="en-US" sz="1800" b="0" i="0" u="none" strike="noStrike" dirty="0">
                        <a:solidFill>
                          <a:srgbClr val="000000"/>
                        </a:solidFill>
                        <a:effectLst/>
                        <a:latin typeface="Calibri" panose="020F0502020204030204" pitchFamily="34" charset="0"/>
                      </a:endParaRPr>
                    </a:p>
                  </a:txBody>
                  <a:tcPr marL="3175" marR="3175" marT="3175" marB="0" anchor="b"/>
                </a:tc>
                <a:tc hMerge="1">
                  <a:txBody>
                    <a:bodyPr/>
                    <a:lstStyle/>
                    <a:p>
                      <a:endParaRPr lang="en-US"/>
                    </a:p>
                  </a:txBody>
                  <a:tcPr/>
                </a:tc>
                <a:extLst>
                  <a:ext uri="{0D108BD9-81ED-4DB2-BD59-A6C34878D82A}">
                    <a16:rowId xmlns:a16="http://schemas.microsoft.com/office/drawing/2014/main" val="506031730"/>
                  </a:ext>
                </a:extLst>
              </a:tr>
            </a:tbl>
          </a:graphicData>
        </a:graphic>
      </p:graphicFrame>
      <p:sp>
        <p:nvSpPr>
          <p:cNvPr id="7" name="Content Placeholder 8">
            <a:extLst>
              <a:ext uri="{FF2B5EF4-FFF2-40B4-BE49-F238E27FC236}">
                <a16:creationId xmlns:a16="http://schemas.microsoft.com/office/drawing/2014/main" id="{06239652-5FEF-4C0F-AF4F-AA10FDF59365}"/>
              </a:ext>
            </a:extLst>
          </p:cNvPr>
          <p:cNvSpPr>
            <a:spLocks noGrp="1"/>
          </p:cNvSpPr>
          <p:nvPr>
            <p:ph idx="1"/>
          </p:nvPr>
        </p:nvSpPr>
        <p:spPr>
          <a:xfrm>
            <a:off x="3638566" y="1085314"/>
            <a:ext cx="4518127" cy="516742"/>
          </a:xfrm>
        </p:spPr>
        <p:txBody>
          <a:bodyPr>
            <a:normAutofit fontScale="92500"/>
          </a:bodyPr>
          <a:lstStyle/>
          <a:p>
            <a:pPr marL="0" indent="0">
              <a:lnSpc>
                <a:spcPct val="100000"/>
              </a:lnSpc>
              <a:spcBef>
                <a:spcPts val="0"/>
              </a:spcBef>
              <a:buNone/>
            </a:pPr>
            <a:r>
              <a:rPr lang="en-US" sz="2400" dirty="0"/>
              <a:t>Anscombe’s Quartet: 11 (x, y) pairs</a:t>
            </a:r>
          </a:p>
        </p:txBody>
      </p:sp>
      <p:sp>
        <p:nvSpPr>
          <p:cNvPr id="6" name="Rectangle 5">
            <a:extLst>
              <a:ext uri="{FF2B5EF4-FFF2-40B4-BE49-F238E27FC236}">
                <a16:creationId xmlns:a16="http://schemas.microsoft.com/office/drawing/2014/main" id="{D07B3876-03E8-4CA1-A6A0-DEB78875AD76}"/>
              </a:ext>
            </a:extLst>
          </p:cNvPr>
          <p:cNvSpPr/>
          <p:nvPr/>
        </p:nvSpPr>
        <p:spPr>
          <a:xfrm>
            <a:off x="1439161" y="6188271"/>
            <a:ext cx="10373611" cy="461665"/>
          </a:xfrm>
          <a:prstGeom prst="rect">
            <a:avLst/>
          </a:prstGeom>
        </p:spPr>
        <p:txBody>
          <a:bodyPr wrap="square">
            <a:spAutoFit/>
          </a:bodyPr>
          <a:lstStyle/>
          <a:p>
            <a:r>
              <a:rPr lang="en-US" sz="2400" dirty="0"/>
              <a:t>Statistics is used to find patterns… but are summary stats enough?</a:t>
            </a:r>
          </a:p>
        </p:txBody>
      </p:sp>
    </p:spTree>
    <p:extLst>
      <p:ext uri="{BB962C8B-B14F-4D97-AF65-F5344CB8AC3E}">
        <p14:creationId xmlns:p14="http://schemas.microsoft.com/office/powerpoint/2010/main" val="2238659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AE82-6CFC-4A3F-827A-C062283770F1}"/>
              </a:ext>
            </a:extLst>
          </p:cNvPr>
          <p:cNvSpPr>
            <a:spLocks noGrp="1"/>
          </p:cNvSpPr>
          <p:nvPr>
            <p:ph type="title"/>
          </p:nvPr>
        </p:nvSpPr>
        <p:spPr>
          <a:xfrm>
            <a:off x="838200" y="18255"/>
            <a:ext cx="10515600" cy="1325563"/>
          </a:xfrm>
        </p:spPr>
        <p:txBody>
          <a:bodyPr/>
          <a:lstStyle/>
          <a:p>
            <a:r>
              <a:rPr lang="en-US"/>
              <a:t>Colors to indicate values and directionalities</a:t>
            </a:r>
          </a:p>
        </p:txBody>
      </p:sp>
      <p:pic>
        <p:nvPicPr>
          <p:cNvPr id="6" name="Picture 5">
            <a:extLst>
              <a:ext uri="{FF2B5EF4-FFF2-40B4-BE49-F238E27FC236}">
                <a16:creationId xmlns:a16="http://schemas.microsoft.com/office/drawing/2014/main" id="{479B16CF-9983-4390-926A-3952D7261591}"/>
              </a:ext>
            </a:extLst>
          </p:cNvPr>
          <p:cNvPicPr>
            <a:picLocks noChangeAspect="1"/>
          </p:cNvPicPr>
          <p:nvPr/>
        </p:nvPicPr>
        <p:blipFill>
          <a:blip r:embed="rId3"/>
          <a:stretch>
            <a:fillRect/>
          </a:stretch>
        </p:blipFill>
        <p:spPr>
          <a:xfrm>
            <a:off x="3040894" y="1073272"/>
            <a:ext cx="5859404" cy="5530349"/>
          </a:xfrm>
          <a:prstGeom prst="rect">
            <a:avLst/>
          </a:prstGeom>
        </p:spPr>
      </p:pic>
      <p:sp>
        <p:nvSpPr>
          <p:cNvPr id="5" name="Rectangle 4">
            <a:extLst>
              <a:ext uri="{FF2B5EF4-FFF2-40B4-BE49-F238E27FC236}">
                <a16:creationId xmlns:a16="http://schemas.microsoft.com/office/drawing/2014/main" id="{1734AE0A-B59A-4F6B-A602-E678AC374F32}"/>
              </a:ext>
            </a:extLst>
          </p:cNvPr>
          <p:cNvSpPr/>
          <p:nvPr/>
        </p:nvSpPr>
        <p:spPr>
          <a:xfrm>
            <a:off x="6259974" y="6488668"/>
            <a:ext cx="5992346" cy="369332"/>
          </a:xfrm>
          <a:prstGeom prst="rect">
            <a:avLst/>
          </a:prstGeom>
        </p:spPr>
        <p:txBody>
          <a:bodyPr wrap="none">
            <a:spAutoFit/>
          </a:bodyPr>
          <a:lstStyle/>
          <a:p>
            <a:r>
              <a:rPr lang="en-US"/>
              <a:t>https://blog.bioturing.com/2018/09/24/heatmap-color-scale/</a:t>
            </a:r>
          </a:p>
        </p:txBody>
      </p:sp>
      <p:sp>
        <p:nvSpPr>
          <p:cNvPr id="3" name="Content Placeholder 2">
            <a:extLst>
              <a:ext uri="{FF2B5EF4-FFF2-40B4-BE49-F238E27FC236}">
                <a16:creationId xmlns:a16="http://schemas.microsoft.com/office/drawing/2014/main" id="{56E05BAF-F3CA-491E-9909-E0AB682C618E}"/>
              </a:ext>
            </a:extLst>
          </p:cNvPr>
          <p:cNvSpPr>
            <a:spLocks noGrp="1"/>
          </p:cNvSpPr>
          <p:nvPr>
            <p:ph idx="1"/>
          </p:nvPr>
        </p:nvSpPr>
        <p:spPr>
          <a:xfrm>
            <a:off x="1402297" y="989603"/>
            <a:ext cx="9136598" cy="443043"/>
          </a:xfrm>
          <a:solidFill>
            <a:schemeClr val="bg1"/>
          </a:solidFill>
        </p:spPr>
        <p:txBody>
          <a:bodyPr>
            <a:normAutofit fontScale="92500"/>
          </a:bodyPr>
          <a:lstStyle/>
          <a:p>
            <a:pPr marL="0" indent="0">
              <a:buNone/>
            </a:pPr>
            <a:r>
              <a:rPr lang="en-US" sz="2400"/>
              <a:t>Hypothetical example showing gene expression change (case vs. control)</a:t>
            </a:r>
          </a:p>
        </p:txBody>
      </p:sp>
    </p:spTree>
    <p:extLst>
      <p:ext uri="{BB962C8B-B14F-4D97-AF65-F5344CB8AC3E}">
        <p14:creationId xmlns:p14="http://schemas.microsoft.com/office/powerpoint/2010/main" val="2938149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474A-007C-4CCC-AD1B-43978C408BB7}"/>
              </a:ext>
            </a:extLst>
          </p:cNvPr>
          <p:cNvSpPr>
            <a:spLocks noGrp="1"/>
          </p:cNvSpPr>
          <p:nvPr>
            <p:ph type="title"/>
          </p:nvPr>
        </p:nvSpPr>
        <p:spPr>
          <a:xfrm>
            <a:off x="428017" y="37240"/>
            <a:ext cx="10925783" cy="1325563"/>
          </a:xfrm>
        </p:spPr>
        <p:txBody>
          <a:bodyPr/>
          <a:lstStyle/>
          <a:p>
            <a:r>
              <a:rPr lang="en-US"/>
              <a:t>Palettes to represent values and directionalities</a:t>
            </a:r>
          </a:p>
        </p:txBody>
      </p:sp>
      <p:pic>
        <p:nvPicPr>
          <p:cNvPr id="6" name="Picture 5">
            <a:extLst>
              <a:ext uri="{FF2B5EF4-FFF2-40B4-BE49-F238E27FC236}">
                <a16:creationId xmlns:a16="http://schemas.microsoft.com/office/drawing/2014/main" id="{8831589F-442A-4E66-877F-C34E3032223A}"/>
              </a:ext>
            </a:extLst>
          </p:cNvPr>
          <p:cNvPicPr>
            <a:picLocks noChangeAspect="1"/>
          </p:cNvPicPr>
          <p:nvPr/>
        </p:nvPicPr>
        <p:blipFill>
          <a:blip r:embed="rId3"/>
          <a:stretch>
            <a:fillRect/>
          </a:stretch>
        </p:blipFill>
        <p:spPr>
          <a:xfrm>
            <a:off x="91732" y="2124121"/>
            <a:ext cx="12049467" cy="1705634"/>
          </a:xfrm>
          <a:prstGeom prst="rect">
            <a:avLst/>
          </a:prstGeom>
        </p:spPr>
      </p:pic>
      <p:sp>
        <p:nvSpPr>
          <p:cNvPr id="7" name="Content Placeholder 2">
            <a:extLst>
              <a:ext uri="{FF2B5EF4-FFF2-40B4-BE49-F238E27FC236}">
                <a16:creationId xmlns:a16="http://schemas.microsoft.com/office/drawing/2014/main" id="{D102CB1F-5689-4AEF-B544-416CEDA78B3C}"/>
              </a:ext>
            </a:extLst>
          </p:cNvPr>
          <p:cNvSpPr>
            <a:spLocks noGrp="1"/>
          </p:cNvSpPr>
          <p:nvPr>
            <p:ph idx="1"/>
          </p:nvPr>
        </p:nvSpPr>
        <p:spPr>
          <a:xfrm>
            <a:off x="472434" y="4131613"/>
            <a:ext cx="11242487" cy="1497120"/>
          </a:xfrm>
        </p:spPr>
        <p:txBody>
          <a:bodyPr>
            <a:normAutofit/>
          </a:bodyPr>
          <a:lstStyle/>
          <a:p>
            <a:pPr marL="0" indent="0">
              <a:buNone/>
            </a:pPr>
            <a:r>
              <a:rPr lang="en-US" sz="2400" u="sng" dirty="0"/>
              <a:t>Diverging</a:t>
            </a:r>
            <a:r>
              <a:rPr lang="en-US" sz="2400" dirty="0"/>
              <a:t> palette in matplotlib for ordinal values.</a:t>
            </a:r>
          </a:p>
          <a:p>
            <a:pPr marL="0" indent="0">
              <a:buNone/>
            </a:pPr>
            <a:r>
              <a:rPr lang="en-US" sz="2400" dirty="0"/>
              <a:t>The middle/reference value should map to the “middle”/”neutral” color.</a:t>
            </a:r>
          </a:p>
          <a:p>
            <a:pPr marL="0" indent="0">
              <a:buNone/>
            </a:pPr>
            <a:endParaRPr lang="en-US" sz="2400" dirty="0"/>
          </a:p>
        </p:txBody>
      </p:sp>
      <p:sp>
        <p:nvSpPr>
          <p:cNvPr id="5" name="Rectangle 4">
            <a:extLst>
              <a:ext uri="{FF2B5EF4-FFF2-40B4-BE49-F238E27FC236}">
                <a16:creationId xmlns:a16="http://schemas.microsoft.com/office/drawing/2014/main" id="{B4FDA2BA-CF98-48C8-8236-06142BF1B159}"/>
              </a:ext>
            </a:extLst>
          </p:cNvPr>
          <p:cNvSpPr/>
          <p:nvPr/>
        </p:nvSpPr>
        <p:spPr>
          <a:xfrm>
            <a:off x="7267951" y="3762281"/>
            <a:ext cx="4799134" cy="369332"/>
          </a:xfrm>
          <a:prstGeom prst="rect">
            <a:avLst/>
          </a:prstGeom>
        </p:spPr>
        <p:txBody>
          <a:bodyPr wrap="none">
            <a:spAutoFit/>
          </a:bodyPr>
          <a:lstStyle/>
          <a:p>
            <a:r>
              <a:rPr lang="en-US"/>
              <a:t>https://python-graph-gallery.com/python-colors/</a:t>
            </a:r>
          </a:p>
        </p:txBody>
      </p:sp>
    </p:spTree>
    <p:extLst>
      <p:ext uri="{BB962C8B-B14F-4D97-AF65-F5344CB8AC3E}">
        <p14:creationId xmlns:p14="http://schemas.microsoft.com/office/powerpoint/2010/main" val="156974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10B5-3487-4C7D-A4EA-D197EA759861}"/>
              </a:ext>
            </a:extLst>
          </p:cNvPr>
          <p:cNvSpPr>
            <a:spLocks noGrp="1"/>
          </p:cNvSpPr>
          <p:nvPr>
            <p:ph type="title"/>
          </p:nvPr>
        </p:nvSpPr>
        <p:spPr>
          <a:xfrm>
            <a:off x="838200" y="14214"/>
            <a:ext cx="10515600" cy="1325563"/>
          </a:xfrm>
        </p:spPr>
        <p:txBody>
          <a:bodyPr/>
          <a:lstStyle/>
          <a:p>
            <a:r>
              <a:rPr lang="en-US"/>
              <a:t>Colors to highlight</a:t>
            </a:r>
          </a:p>
        </p:txBody>
      </p:sp>
      <p:sp>
        <p:nvSpPr>
          <p:cNvPr id="3" name="Content Placeholder 2">
            <a:extLst>
              <a:ext uri="{FF2B5EF4-FFF2-40B4-BE49-F238E27FC236}">
                <a16:creationId xmlns:a16="http://schemas.microsoft.com/office/drawing/2014/main" id="{CAB2B70B-F966-40A6-9D7A-C825168F1FC8}"/>
              </a:ext>
            </a:extLst>
          </p:cNvPr>
          <p:cNvSpPr>
            <a:spLocks noGrp="1"/>
          </p:cNvSpPr>
          <p:nvPr>
            <p:ph idx="1"/>
          </p:nvPr>
        </p:nvSpPr>
        <p:spPr>
          <a:xfrm>
            <a:off x="17425" y="1939780"/>
            <a:ext cx="5291068" cy="2146565"/>
          </a:xfrm>
        </p:spPr>
        <p:txBody>
          <a:bodyPr>
            <a:normAutofit/>
          </a:bodyPr>
          <a:lstStyle/>
          <a:p>
            <a:r>
              <a:rPr lang="en-US" sz="2400" dirty="0"/>
              <a:t>We wish to highlight the 3 rightmost points</a:t>
            </a:r>
          </a:p>
          <a:p>
            <a:r>
              <a:rPr lang="en-US" sz="2400" dirty="0"/>
              <a:t>Red is OK for doing that</a:t>
            </a:r>
          </a:p>
          <a:p>
            <a:r>
              <a:rPr lang="en-US" sz="2400" dirty="0"/>
              <a:t>Red is </a:t>
            </a:r>
            <a:r>
              <a:rPr lang="en-US" sz="2400" i="1" dirty="0"/>
              <a:t>not</a:t>
            </a:r>
            <a:r>
              <a:rPr lang="en-US" sz="2400" dirty="0"/>
              <a:t> OK when it is put with blue</a:t>
            </a:r>
          </a:p>
          <a:p>
            <a:r>
              <a:rPr lang="en-US" sz="2400" dirty="0"/>
              <a:t>The colors </a:t>
            </a:r>
            <a:r>
              <a:rPr lang="en-US" sz="2400" i="1" dirty="0"/>
              <a:t>compete</a:t>
            </a:r>
            <a:r>
              <a:rPr lang="en-US" sz="2400" dirty="0"/>
              <a:t> </a:t>
            </a:r>
            <a:r>
              <a:rPr lang="en-US" sz="2400" i="1" dirty="0"/>
              <a:t>for attention</a:t>
            </a:r>
          </a:p>
        </p:txBody>
      </p:sp>
      <p:graphicFrame>
        <p:nvGraphicFramePr>
          <p:cNvPr id="4" name="Chart 3">
            <a:extLst>
              <a:ext uri="{FF2B5EF4-FFF2-40B4-BE49-F238E27FC236}">
                <a16:creationId xmlns:a16="http://schemas.microsoft.com/office/drawing/2014/main" id="{76EE27C2-786A-4A7E-A27B-73B604D7EF44}"/>
              </a:ext>
            </a:extLst>
          </p:cNvPr>
          <p:cNvGraphicFramePr>
            <a:graphicFrameLocks/>
          </p:cNvGraphicFramePr>
          <p:nvPr/>
        </p:nvGraphicFramePr>
        <p:xfrm>
          <a:off x="4861038" y="1433151"/>
          <a:ext cx="6954982" cy="413183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DC69685B-45EB-427B-A6F3-61E02D6ED51F}"/>
              </a:ext>
            </a:extLst>
          </p:cNvPr>
          <p:cNvSpPr/>
          <p:nvPr/>
        </p:nvSpPr>
        <p:spPr>
          <a:xfrm>
            <a:off x="10014929" y="2134971"/>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35C3D22-0B23-437B-B1E7-EA3BC5EEC9AA}"/>
              </a:ext>
            </a:extLst>
          </p:cNvPr>
          <p:cNvSpPr/>
          <p:nvPr/>
        </p:nvSpPr>
        <p:spPr>
          <a:xfrm>
            <a:off x="10419212" y="2243498"/>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C16D84-B6FA-4AA0-8CFA-5AB02FA29C13}"/>
              </a:ext>
            </a:extLst>
          </p:cNvPr>
          <p:cNvSpPr/>
          <p:nvPr/>
        </p:nvSpPr>
        <p:spPr>
          <a:xfrm>
            <a:off x="10795979" y="2453048"/>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E654943-4BDB-40B5-A34C-EEB553266557}"/>
              </a:ext>
            </a:extLst>
          </p:cNvPr>
          <p:cNvSpPr/>
          <p:nvPr/>
        </p:nvSpPr>
        <p:spPr>
          <a:xfrm>
            <a:off x="9640279" y="2091098"/>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15512D-335C-4458-BB95-FDB9C674B5B7}"/>
              </a:ext>
            </a:extLst>
          </p:cNvPr>
          <p:cNvSpPr/>
          <p:nvPr/>
        </p:nvSpPr>
        <p:spPr>
          <a:xfrm>
            <a:off x="9251341" y="2134970"/>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2C56DBC-D877-446C-8DCB-625CE72FA850}"/>
              </a:ext>
            </a:extLst>
          </p:cNvPr>
          <p:cNvSpPr/>
          <p:nvPr/>
        </p:nvSpPr>
        <p:spPr>
          <a:xfrm>
            <a:off x="8862404" y="2255620"/>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705BA7-486D-4A79-A994-02761FF97F1E}"/>
              </a:ext>
            </a:extLst>
          </p:cNvPr>
          <p:cNvSpPr/>
          <p:nvPr/>
        </p:nvSpPr>
        <p:spPr>
          <a:xfrm>
            <a:off x="8478229" y="2435007"/>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E5007DE-E529-430F-B47F-9679B418D06C}"/>
              </a:ext>
            </a:extLst>
          </p:cNvPr>
          <p:cNvSpPr/>
          <p:nvPr/>
        </p:nvSpPr>
        <p:spPr>
          <a:xfrm>
            <a:off x="8078179" y="2711232"/>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4C20EB-50A9-495A-8D85-484181DCC594}"/>
              </a:ext>
            </a:extLst>
          </p:cNvPr>
          <p:cNvSpPr/>
          <p:nvPr/>
        </p:nvSpPr>
        <p:spPr>
          <a:xfrm>
            <a:off x="7679716" y="3068419"/>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456E50-8FDA-4F5A-A98A-6124B4FBB11E}"/>
              </a:ext>
            </a:extLst>
          </p:cNvPr>
          <p:cNvSpPr/>
          <p:nvPr/>
        </p:nvSpPr>
        <p:spPr>
          <a:xfrm>
            <a:off x="7301891" y="3499066"/>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BFBA62-97B8-4B76-B6AF-FB12749CB7DE}"/>
              </a:ext>
            </a:extLst>
          </p:cNvPr>
          <p:cNvSpPr/>
          <p:nvPr/>
        </p:nvSpPr>
        <p:spPr>
          <a:xfrm>
            <a:off x="6923008" y="3998600"/>
            <a:ext cx="96982" cy="8774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0632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10B5-3487-4C7D-A4EA-D197EA759861}"/>
              </a:ext>
            </a:extLst>
          </p:cNvPr>
          <p:cNvSpPr>
            <a:spLocks noGrp="1"/>
          </p:cNvSpPr>
          <p:nvPr>
            <p:ph type="title"/>
          </p:nvPr>
        </p:nvSpPr>
        <p:spPr>
          <a:xfrm>
            <a:off x="838200" y="-15877"/>
            <a:ext cx="10515600" cy="1325563"/>
          </a:xfrm>
        </p:spPr>
        <p:txBody>
          <a:bodyPr/>
          <a:lstStyle/>
          <a:p>
            <a:r>
              <a:rPr lang="en-US"/>
              <a:t>Colors to highlight</a:t>
            </a:r>
          </a:p>
        </p:txBody>
      </p:sp>
      <p:graphicFrame>
        <p:nvGraphicFramePr>
          <p:cNvPr id="4" name="Chart 3">
            <a:extLst>
              <a:ext uri="{FF2B5EF4-FFF2-40B4-BE49-F238E27FC236}">
                <a16:creationId xmlns:a16="http://schemas.microsoft.com/office/drawing/2014/main" id="{76EE27C2-786A-4A7E-A27B-73B604D7EF44}"/>
              </a:ext>
            </a:extLst>
          </p:cNvPr>
          <p:cNvGraphicFramePr>
            <a:graphicFrameLocks/>
          </p:cNvGraphicFramePr>
          <p:nvPr/>
        </p:nvGraphicFramePr>
        <p:xfrm>
          <a:off x="4775078" y="1606146"/>
          <a:ext cx="6954982" cy="4131830"/>
        </p:xfrm>
        <a:graphic>
          <a:graphicData uri="http://schemas.openxmlformats.org/drawingml/2006/chart">
            <c:chart xmlns:c="http://schemas.openxmlformats.org/drawingml/2006/chart" xmlns:r="http://schemas.openxmlformats.org/officeDocument/2006/relationships" r:id="rId3"/>
          </a:graphicData>
        </a:graphic>
      </p:graphicFrame>
      <p:sp>
        <p:nvSpPr>
          <p:cNvPr id="5" name="Oval 4">
            <a:extLst>
              <a:ext uri="{FF2B5EF4-FFF2-40B4-BE49-F238E27FC236}">
                <a16:creationId xmlns:a16="http://schemas.microsoft.com/office/drawing/2014/main" id="{DC69685B-45EB-427B-A6F3-61E02D6ED51F}"/>
              </a:ext>
            </a:extLst>
          </p:cNvPr>
          <p:cNvSpPr/>
          <p:nvPr/>
        </p:nvSpPr>
        <p:spPr>
          <a:xfrm>
            <a:off x="9928969" y="2307966"/>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35C3D22-0B23-437B-B1E7-EA3BC5EEC9AA}"/>
              </a:ext>
            </a:extLst>
          </p:cNvPr>
          <p:cNvSpPr/>
          <p:nvPr/>
        </p:nvSpPr>
        <p:spPr>
          <a:xfrm>
            <a:off x="10333252" y="2416493"/>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C16D84-B6FA-4AA0-8CFA-5AB02FA29C13}"/>
              </a:ext>
            </a:extLst>
          </p:cNvPr>
          <p:cNvSpPr/>
          <p:nvPr/>
        </p:nvSpPr>
        <p:spPr>
          <a:xfrm>
            <a:off x="10710019" y="2626043"/>
            <a:ext cx="96982" cy="8774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E654943-4BDB-40B5-A34C-EEB553266557}"/>
              </a:ext>
            </a:extLst>
          </p:cNvPr>
          <p:cNvSpPr/>
          <p:nvPr/>
        </p:nvSpPr>
        <p:spPr>
          <a:xfrm>
            <a:off x="9554319" y="2264093"/>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15512D-335C-4458-BB95-FDB9C674B5B7}"/>
              </a:ext>
            </a:extLst>
          </p:cNvPr>
          <p:cNvSpPr/>
          <p:nvPr/>
        </p:nvSpPr>
        <p:spPr>
          <a:xfrm>
            <a:off x="9165381" y="2307965"/>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2C56DBC-D877-446C-8DCB-625CE72FA850}"/>
              </a:ext>
            </a:extLst>
          </p:cNvPr>
          <p:cNvSpPr/>
          <p:nvPr/>
        </p:nvSpPr>
        <p:spPr>
          <a:xfrm>
            <a:off x="8776444" y="2428615"/>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705BA7-486D-4A79-A994-02761FF97F1E}"/>
              </a:ext>
            </a:extLst>
          </p:cNvPr>
          <p:cNvSpPr/>
          <p:nvPr/>
        </p:nvSpPr>
        <p:spPr>
          <a:xfrm>
            <a:off x="8392269" y="2608002"/>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E5007DE-E529-430F-B47F-9679B418D06C}"/>
              </a:ext>
            </a:extLst>
          </p:cNvPr>
          <p:cNvSpPr/>
          <p:nvPr/>
        </p:nvSpPr>
        <p:spPr>
          <a:xfrm>
            <a:off x="7992219" y="2884227"/>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4C20EB-50A9-495A-8D85-484181DCC594}"/>
              </a:ext>
            </a:extLst>
          </p:cNvPr>
          <p:cNvSpPr/>
          <p:nvPr/>
        </p:nvSpPr>
        <p:spPr>
          <a:xfrm>
            <a:off x="7593756" y="3241414"/>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456E50-8FDA-4F5A-A98A-6124B4FBB11E}"/>
              </a:ext>
            </a:extLst>
          </p:cNvPr>
          <p:cNvSpPr/>
          <p:nvPr/>
        </p:nvSpPr>
        <p:spPr>
          <a:xfrm>
            <a:off x="7215931" y="3672061"/>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BFBA62-97B8-4B76-B6AF-FB12749CB7DE}"/>
              </a:ext>
            </a:extLst>
          </p:cNvPr>
          <p:cNvSpPr/>
          <p:nvPr/>
        </p:nvSpPr>
        <p:spPr>
          <a:xfrm>
            <a:off x="6837048" y="4171595"/>
            <a:ext cx="96982" cy="877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CAB2B70B-F966-40A6-9D7A-C825168F1FC8}"/>
              </a:ext>
            </a:extLst>
          </p:cNvPr>
          <p:cNvSpPr>
            <a:spLocks noGrp="1"/>
          </p:cNvSpPr>
          <p:nvPr>
            <p:ph idx="1"/>
          </p:nvPr>
        </p:nvSpPr>
        <p:spPr>
          <a:xfrm>
            <a:off x="159027" y="1939780"/>
            <a:ext cx="4719746" cy="4117975"/>
          </a:xfrm>
        </p:spPr>
        <p:txBody>
          <a:bodyPr>
            <a:normAutofit/>
          </a:bodyPr>
          <a:lstStyle/>
          <a:p>
            <a:pPr marL="0" indent="0">
              <a:buNone/>
            </a:pPr>
            <a:r>
              <a:rPr lang="en-US" sz="2400" dirty="0"/>
              <a:t>This is better.</a:t>
            </a:r>
          </a:p>
          <a:p>
            <a:pPr marL="0" indent="0">
              <a:buNone/>
            </a:pPr>
            <a:r>
              <a:rPr lang="en-US" sz="2400" dirty="0"/>
              <a:t>Clearly focuses attention on the highlighted points, without any distraction due to competing colors.</a:t>
            </a:r>
          </a:p>
          <a:p>
            <a:pPr marL="0" indent="0">
              <a:buNone/>
            </a:pPr>
            <a:r>
              <a:rPr lang="en-US" sz="2400" dirty="0"/>
              <a:t>You need to set a clear focus </a:t>
            </a:r>
            <a:r>
              <a:rPr lang="en-US" sz="2400" u="sng" dirty="0"/>
              <a:t>before</a:t>
            </a:r>
            <a:r>
              <a:rPr lang="en-US" sz="2400" dirty="0"/>
              <a:t> coloring!</a:t>
            </a:r>
          </a:p>
          <a:p>
            <a:endParaRPr lang="en-US" sz="2400" dirty="0"/>
          </a:p>
        </p:txBody>
      </p:sp>
    </p:spTree>
    <p:extLst>
      <p:ext uri="{BB962C8B-B14F-4D97-AF65-F5344CB8AC3E}">
        <p14:creationId xmlns:p14="http://schemas.microsoft.com/office/powerpoint/2010/main" val="3808673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Colors to highlight</a:t>
            </a:r>
          </a:p>
        </p:txBody>
      </p:sp>
      <p:pic>
        <p:nvPicPr>
          <p:cNvPr id="4" name="Picture 3">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3909265" y="1034097"/>
            <a:ext cx="8282735" cy="5320457"/>
          </a:xfrm>
          <a:prstGeom prst="rect">
            <a:avLst/>
          </a:prstGeom>
        </p:spPr>
      </p:pic>
      <p:sp>
        <p:nvSpPr>
          <p:cNvPr id="5" name="Rectangle 4">
            <a:extLst>
              <a:ext uri="{FF2B5EF4-FFF2-40B4-BE49-F238E27FC236}">
                <a16:creationId xmlns:a16="http://schemas.microsoft.com/office/drawing/2014/main" id="{7D922C3E-BF93-4F8C-8359-8C39DE3915E4}"/>
              </a:ext>
            </a:extLst>
          </p:cNvPr>
          <p:cNvSpPr/>
          <p:nvPr/>
        </p:nvSpPr>
        <p:spPr>
          <a:xfrm>
            <a:off x="6274996" y="6488668"/>
            <a:ext cx="5917004" cy="369332"/>
          </a:xfrm>
          <a:prstGeom prst="rect">
            <a:avLst/>
          </a:prstGeom>
        </p:spPr>
        <p:txBody>
          <a:bodyPr wrap="none">
            <a:spAutoFit/>
          </a:bodyPr>
          <a:lstStyle/>
          <a:p>
            <a:r>
              <a:rPr lang="en-US" b="0" i="1">
                <a:solidFill>
                  <a:srgbClr val="3E444A"/>
                </a:solidFill>
                <a:effectLst/>
                <a:latin typeface="Helvetica Neue"/>
              </a:rPr>
              <a:t>Decennial Census and 2016 State Population Estimates</a:t>
            </a:r>
            <a:endParaRPr lang="en-US"/>
          </a:p>
        </p:txBody>
      </p:sp>
      <p:sp>
        <p:nvSpPr>
          <p:cNvPr id="3" name="TextBox 2">
            <a:extLst>
              <a:ext uri="{FF2B5EF4-FFF2-40B4-BE49-F238E27FC236}">
                <a16:creationId xmlns:a16="http://schemas.microsoft.com/office/drawing/2014/main" id="{19309736-FCB0-0D45-900D-B5EB7C3D5BF3}"/>
              </a:ext>
            </a:extLst>
          </p:cNvPr>
          <p:cNvSpPr txBox="1"/>
          <p:nvPr/>
        </p:nvSpPr>
        <p:spPr>
          <a:xfrm>
            <a:off x="159026" y="1630017"/>
            <a:ext cx="3485322" cy="1754326"/>
          </a:xfrm>
          <a:prstGeom prst="rect">
            <a:avLst/>
          </a:prstGeom>
          <a:noFill/>
        </p:spPr>
        <p:txBody>
          <a:bodyPr wrap="square" rtlCol="0">
            <a:spAutoFit/>
          </a:bodyPr>
          <a:lstStyle/>
          <a:p>
            <a:r>
              <a:rPr lang="en-US" dirty="0"/>
              <a:t>How does the perceived message/focus change with different highlights?</a:t>
            </a:r>
          </a:p>
          <a:p>
            <a:endParaRPr lang="en-US" dirty="0"/>
          </a:p>
          <a:p>
            <a:r>
              <a:rPr lang="en-US" dirty="0"/>
              <a:t>Compare this and the following two versions of the same figure.</a:t>
            </a:r>
          </a:p>
        </p:txBody>
      </p:sp>
    </p:spTree>
    <p:extLst>
      <p:ext uri="{BB962C8B-B14F-4D97-AF65-F5344CB8AC3E}">
        <p14:creationId xmlns:p14="http://schemas.microsoft.com/office/powerpoint/2010/main" val="3881034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Colors to highlight</a:t>
            </a:r>
          </a:p>
        </p:txBody>
      </p:sp>
      <p:sp>
        <p:nvSpPr>
          <p:cNvPr id="5" name="Rectangle 4">
            <a:extLst>
              <a:ext uri="{FF2B5EF4-FFF2-40B4-BE49-F238E27FC236}">
                <a16:creationId xmlns:a16="http://schemas.microsoft.com/office/drawing/2014/main" id="{7D922C3E-BF93-4F8C-8359-8C39DE3915E4}"/>
              </a:ext>
            </a:extLst>
          </p:cNvPr>
          <p:cNvSpPr/>
          <p:nvPr/>
        </p:nvSpPr>
        <p:spPr>
          <a:xfrm>
            <a:off x="4815848" y="6511379"/>
            <a:ext cx="7301999" cy="369332"/>
          </a:xfrm>
          <a:prstGeom prst="rect">
            <a:avLst/>
          </a:prstGeom>
        </p:spPr>
        <p:txBody>
          <a:bodyPr wrap="none">
            <a:spAutoFit/>
          </a:bodyPr>
          <a:lstStyle/>
          <a:p>
            <a:r>
              <a:rPr lang="en-US" b="0" i="1">
                <a:solidFill>
                  <a:srgbClr val="3E444A"/>
                </a:solidFill>
                <a:effectLst/>
                <a:latin typeface="Helvetica Neue"/>
              </a:rPr>
              <a:t>Adapted from Decennial Census and 2016 State Population Estimates</a:t>
            </a:r>
            <a:endParaRPr lang="en-US"/>
          </a:p>
        </p:txBody>
      </p:sp>
      <p:grpSp>
        <p:nvGrpSpPr>
          <p:cNvPr id="15" name="Group 14">
            <a:extLst>
              <a:ext uri="{FF2B5EF4-FFF2-40B4-BE49-F238E27FC236}">
                <a16:creationId xmlns:a16="http://schemas.microsoft.com/office/drawing/2014/main" id="{AB07B779-98C5-4777-9D04-ED3AC1C2A33C}"/>
              </a:ext>
            </a:extLst>
          </p:cNvPr>
          <p:cNvGrpSpPr/>
          <p:nvPr/>
        </p:nvGrpSpPr>
        <p:grpSpPr>
          <a:xfrm>
            <a:off x="2857501" y="1164825"/>
            <a:ext cx="8128552" cy="5231005"/>
            <a:chOff x="4127129" y="1105191"/>
            <a:chExt cx="7226671" cy="4642089"/>
          </a:xfrm>
        </p:grpSpPr>
        <p:pic>
          <p:nvPicPr>
            <p:cNvPr id="4" name="Picture 3">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4127129" y="1105191"/>
              <a:ext cx="7226671" cy="4642089"/>
            </a:xfrm>
            <a:prstGeom prst="rect">
              <a:avLst/>
            </a:prstGeom>
          </p:spPr>
        </p:pic>
        <p:sp>
          <p:nvSpPr>
            <p:cNvPr id="6" name="Rectangle 5"/>
            <p:cNvSpPr/>
            <p:nvPr/>
          </p:nvSpPr>
          <p:spPr>
            <a:xfrm>
              <a:off x="5985112" y="3448460"/>
              <a:ext cx="1926988"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85112" y="3680760"/>
              <a:ext cx="2346088"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85112" y="3899310"/>
              <a:ext cx="2765188"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85111" y="4181885"/>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5111" y="4407310"/>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85111" y="4632579"/>
              <a:ext cx="3323989"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85111" y="4858160"/>
              <a:ext cx="4406664"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471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7B85-D262-40C9-A426-82D09088EC34}"/>
              </a:ext>
            </a:extLst>
          </p:cNvPr>
          <p:cNvSpPr>
            <a:spLocks noGrp="1"/>
          </p:cNvSpPr>
          <p:nvPr>
            <p:ph type="title"/>
          </p:nvPr>
        </p:nvSpPr>
        <p:spPr>
          <a:xfrm>
            <a:off x="838200" y="23384"/>
            <a:ext cx="10515600" cy="1325563"/>
          </a:xfrm>
        </p:spPr>
        <p:txBody>
          <a:bodyPr/>
          <a:lstStyle/>
          <a:p>
            <a:r>
              <a:rPr lang="en-US"/>
              <a:t>Colors to highlight</a:t>
            </a:r>
          </a:p>
        </p:txBody>
      </p:sp>
      <p:sp>
        <p:nvSpPr>
          <p:cNvPr id="5" name="Rectangle 4">
            <a:extLst>
              <a:ext uri="{FF2B5EF4-FFF2-40B4-BE49-F238E27FC236}">
                <a16:creationId xmlns:a16="http://schemas.microsoft.com/office/drawing/2014/main" id="{7D922C3E-BF93-4F8C-8359-8C39DE3915E4}"/>
              </a:ext>
            </a:extLst>
          </p:cNvPr>
          <p:cNvSpPr/>
          <p:nvPr/>
        </p:nvSpPr>
        <p:spPr>
          <a:xfrm>
            <a:off x="4815848" y="6511379"/>
            <a:ext cx="7301999" cy="369332"/>
          </a:xfrm>
          <a:prstGeom prst="rect">
            <a:avLst/>
          </a:prstGeom>
        </p:spPr>
        <p:txBody>
          <a:bodyPr wrap="none">
            <a:spAutoFit/>
          </a:bodyPr>
          <a:lstStyle/>
          <a:p>
            <a:r>
              <a:rPr lang="en-US" b="0" i="1">
                <a:solidFill>
                  <a:srgbClr val="3E444A"/>
                </a:solidFill>
                <a:effectLst/>
                <a:latin typeface="Helvetica Neue"/>
              </a:rPr>
              <a:t>Adapted from Decennial Census and 2016 State Population Estimates</a:t>
            </a:r>
            <a:endParaRPr lang="en-US"/>
          </a:p>
        </p:txBody>
      </p:sp>
      <p:grpSp>
        <p:nvGrpSpPr>
          <p:cNvPr id="15" name="Group 14">
            <a:extLst>
              <a:ext uri="{FF2B5EF4-FFF2-40B4-BE49-F238E27FC236}">
                <a16:creationId xmlns:a16="http://schemas.microsoft.com/office/drawing/2014/main" id="{AB07B779-98C5-4777-9D04-ED3AC1C2A33C}"/>
              </a:ext>
            </a:extLst>
          </p:cNvPr>
          <p:cNvGrpSpPr/>
          <p:nvPr/>
        </p:nvGrpSpPr>
        <p:grpSpPr>
          <a:xfrm>
            <a:off x="2857501" y="1164825"/>
            <a:ext cx="8128552" cy="5231005"/>
            <a:chOff x="4127129" y="1105191"/>
            <a:chExt cx="7226671" cy="4642089"/>
          </a:xfrm>
        </p:grpSpPr>
        <p:pic>
          <p:nvPicPr>
            <p:cNvPr id="4" name="Picture 3">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4127129" y="1105191"/>
              <a:ext cx="7226671" cy="4642089"/>
            </a:xfrm>
            <a:prstGeom prst="rect">
              <a:avLst/>
            </a:prstGeom>
          </p:spPr>
        </p:pic>
        <p:sp>
          <p:nvSpPr>
            <p:cNvPr id="6" name="Rectangle 5"/>
            <p:cNvSpPr/>
            <p:nvPr/>
          </p:nvSpPr>
          <p:spPr>
            <a:xfrm>
              <a:off x="5985112" y="3448460"/>
              <a:ext cx="1926988" cy="139290"/>
            </a:xfrm>
            <a:prstGeom prst="rect">
              <a:avLst/>
            </a:prstGeom>
            <a:solidFill>
              <a:srgbClr val="FF99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85112" y="3680760"/>
              <a:ext cx="2346088" cy="139290"/>
            </a:xfrm>
            <a:prstGeom prst="rect">
              <a:avLst/>
            </a:prstGeom>
            <a:solidFill>
              <a:srgbClr val="FF99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85112" y="3899310"/>
              <a:ext cx="2765188" cy="139290"/>
            </a:xfrm>
            <a:prstGeom prst="rect">
              <a:avLst/>
            </a:prstGeom>
            <a:solidFill>
              <a:srgbClr val="FF99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85111" y="4181885"/>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85111" y="4407310"/>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85111" y="4639813"/>
              <a:ext cx="3323989"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85111" y="4858160"/>
              <a:ext cx="4406664"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97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Colorblind-friendly visualizations</a:t>
            </a:r>
          </a:p>
        </p:txBody>
      </p:sp>
      <p:sp>
        <p:nvSpPr>
          <p:cNvPr id="5" name="Rectangle 4"/>
          <p:cNvSpPr/>
          <p:nvPr/>
        </p:nvSpPr>
        <p:spPr>
          <a:xfrm>
            <a:off x="5302103" y="1920950"/>
            <a:ext cx="893135" cy="574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8AE14C-0C2E-45E7-A24B-26C5C5AC04CD}"/>
              </a:ext>
            </a:extLst>
          </p:cNvPr>
          <p:cNvSpPr/>
          <p:nvPr/>
        </p:nvSpPr>
        <p:spPr>
          <a:xfrm>
            <a:off x="1209041" y="1133565"/>
            <a:ext cx="10022178" cy="3046988"/>
          </a:xfrm>
          <a:prstGeom prst="rect">
            <a:avLst/>
          </a:prstGeom>
        </p:spPr>
        <p:txBody>
          <a:bodyPr wrap="square">
            <a:spAutoFit/>
          </a:bodyPr>
          <a:lstStyle/>
          <a:p>
            <a:pPr marL="285750" indent="-285750">
              <a:buFont typeface="Arial" panose="020B0604020202020204" pitchFamily="34" charset="0"/>
              <a:buChar char="•"/>
            </a:pPr>
            <a:r>
              <a:rPr lang="en-US" sz="2400" dirty="0"/>
              <a:t>~ 8% of males and 0.5% of females suffer from some sort of color-vision deficiency</a:t>
            </a:r>
          </a:p>
          <a:p>
            <a:pPr marL="742950" lvl="1" indent="-285750">
              <a:buFont typeface="Arial" panose="020B0604020202020204" pitchFamily="34" charset="0"/>
              <a:buChar char="•"/>
            </a:pPr>
            <a:r>
              <a:rPr lang="en-US" sz="2400" dirty="0"/>
              <a:t>Less/not sensitive to green (deuteranomaly/</a:t>
            </a:r>
            <a:r>
              <a:rPr lang="en-US" sz="2400" dirty="0" err="1"/>
              <a:t>deteranopia</a:t>
            </a:r>
            <a:r>
              <a:rPr lang="en-US" sz="2400" dirty="0"/>
              <a:t>)</a:t>
            </a:r>
          </a:p>
          <a:p>
            <a:pPr marL="742950" lvl="1" indent="-285750">
              <a:buFont typeface="Arial" panose="020B0604020202020204" pitchFamily="34" charset="0"/>
              <a:buChar char="•"/>
            </a:pPr>
            <a:r>
              <a:rPr lang="en-US" sz="2400" dirty="0"/>
              <a:t>Less/not sensitive to red (protanomaly/protanopia)</a:t>
            </a:r>
          </a:p>
          <a:p>
            <a:pPr marL="742950" lvl="1" indent="-285750">
              <a:buFont typeface="Arial" panose="020B0604020202020204" pitchFamily="34" charset="0"/>
              <a:buChar char="•"/>
            </a:pPr>
            <a:r>
              <a:rPr lang="en-US" sz="2400" dirty="0"/>
              <a:t>Blue–yellow color-vision deficiency (tritanomaly/tritanopia)</a:t>
            </a:r>
          </a:p>
          <a:p>
            <a:pPr marL="285750" indent="-285750">
              <a:buFont typeface="Arial" panose="020B0604020202020204" pitchFamily="34" charset="0"/>
              <a:buChar char="•"/>
            </a:pPr>
            <a:r>
              <a:rPr lang="en-US" sz="2400" dirty="0"/>
              <a:t>Deuteranomaly is the most common form whereas tritanomaly is relatively rare</a:t>
            </a:r>
          </a:p>
          <a:p>
            <a:pPr marL="285750" indent="-285750">
              <a:buFont typeface="Arial" panose="020B0604020202020204" pitchFamily="34" charset="0"/>
              <a:buChar char="•"/>
            </a:pPr>
            <a:r>
              <a:rPr lang="en-US" sz="2400" dirty="0"/>
              <a:t>Sequential scales probably not a problem – gradient still clearly perceptible</a:t>
            </a:r>
          </a:p>
        </p:txBody>
      </p:sp>
      <p:pic>
        <p:nvPicPr>
          <p:cNvPr id="4" name="Picture 3">
            <a:extLst>
              <a:ext uri="{FF2B5EF4-FFF2-40B4-BE49-F238E27FC236}">
                <a16:creationId xmlns:a16="http://schemas.microsoft.com/office/drawing/2014/main" id="{FADD26B3-1475-4227-9571-AD2249857633}"/>
              </a:ext>
            </a:extLst>
          </p:cNvPr>
          <p:cNvPicPr>
            <a:picLocks noChangeAspect="1"/>
          </p:cNvPicPr>
          <p:nvPr/>
        </p:nvPicPr>
        <p:blipFill>
          <a:blip r:embed="rId3"/>
          <a:stretch>
            <a:fillRect/>
          </a:stretch>
        </p:blipFill>
        <p:spPr>
          <a:xfrm>
            <a:off x="2060583" y="4218731"/>
            <a:ext cx="8536316" cy="2470407"/>
          </a:xfrm>
          <a:prstGeom prst="rect">
            <a:avLst/>
          </a:prstGeom>
        </p:spPr>
      </p:pic>
      <p:sp>
        <p:nvSpPr>
          <p:cNvPr id="6" name="Rectangle 5">
            <a:extLst>
              <a:ext uri="{FF2B5EF4-FFF2-40B4-BE49-F238E27FC236}">
                <a16:creationId xmlns:a16="http://schemas.microsoft.com/office/drawing/2014/main" id="{916652BB-A959-4498-BC51-9F1D38FA8F8E}"/>
              </a:ext>
            </a:extLst>
          </p:cNvPr>
          <p:cNvSpPr/>
          <p:nvPr/>
        </p:nvSpPr>
        <p:spPr>
          <a:xfrm>
            <a:off x="5094382" y="6488668"/>
            <a:ext cx="7175554" cy="369332"/>
          </a:xfrm>
          <a:prstGeom prst="rect">
            <a:avLst/>
          </a:prstGeom>
        </p:spPr>
        <p:txBody>
          <a:bodyPr wrap="none">
            <a:spAutoFit/>
          </a:bodyPr>
          <a:lstStyle/>
          <a:p>
            <a:r>
              <a:rPr lang="en-US" dirty="0"/>
              <a:t>Fundamentals of Data Visualization, Wilke, O’Reilly, 1</a:t>
            </a:r>
            <a:r>
              <a:rPr lang="en-US" baseline="30000" dirty="0"/>
              <a:t>st</a:t>
            </a:r>
            <a:r>
              <a:rPr lang="en-US" dirty="0"/>
              <a:t> Ed. (see chapter 19)</a:t>
            </a:r>
          </a:p>
        </p:txBody>
      </p:sp>
      <p:sp>
        <p:nvSpPr>
          <p:cNvPr id="7" name="Rectangle 6"/>
          <p:cNvSpPr/>
          <p:nvPr/>
        </p:nvSpPr>
        <p:spPr>
          <a:xfrm>
            <a:off x="2156575" y="4206374"/>
            <a:ext cx="1230914" cy="369332"/>
          </a:xfrm>
          <a:prstGeom prst="rect">
            <a:avLst/>
          </a:prstGeom>
          <a:solidFill>
            <a:schemeClr val="bg1"/>
          </a:solidFill>
        </p:spPr>
        <p:txBody>
          <a:bodyPr wrap="none">
            <a:spAutoFit/>
          </a:bodyPr>
          <a:lstStyle/>
          <a:p>
            <a:r>
              <a:rPr lang="en-US"/>
              <a:t>Sequential </a:t>
            </a:r>
          </a:p>
        </p:txBody>
      </p:sp>
    </p:spTree>
    <p:extLst>
      <p:ext uri="{BB962C8B-B14F-4D97-AF65-F5344CB8AC3E}">
        <p14:creationId xmlns:p14="http://schemas.microsoft.com/office/powerpoint/2010/main" val="3567470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Colorblind-friendly visualizations</a:t>
            </a:r>
          </a:p>
        </p:txBody>
      </p:sp>
      <p:sp>
        <p:nvSpPr>
          <p:cNvPr id="5" name="Rectangle 4"/>
          <p:cNvSpPr/>
          <p:nvPr/>
        </p:nvSpPr>
        <p:spPr>
          <a:xfrm>
            <a:off x="5302103" y="1920950"/>
            <a:ext cx="893135" cy="574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8AE14C-0C2E-45E7-A24B-26C5C5AC04CD}"/>
              </a:ext>
            </a:extLst>
          </p:cNvPr>
          <p:cNvSpPr/>
          <p:nvPr/>
        </p:nvSpPr>
        <p:spPr>
          <a:xfrm>
            <a:off x="1426265" y="1133565"/>
            <a:ext cx="9804953" cy="461665"/>
          </a:xfrm>
          <a:prstGeom prst="rect">
            <a:avLst/>
          </a:prstGeom>
        </p:spPr>
        <p:txBody>
          <a:bodyPr wrap="square">
            <a:spAutoFit/>
          </a:bodyPr>
          <a:lstStyle/>
          <a:p>
            <a:r>
              <a:rPr lang="en-US" sz="2400" dirty="0"/>
              <a:t>Diverging scales can be more difficult to make robust</a:t>
            </a:r>
          </a:p>
        </p:txBody>
      </p:sp>
      <p:pic>
        <p:nvPicPr>
          <p:cNvPr id="6" name="Picture 5"/>
          <p:cNvPicPr>
            <a:picLocks noChangeAspect="1"/>
          </p:cNvPicPr>
          <p:nvPr/>
        </p:nvPicPr>
        <p:blipFill>
          <a:blip r:embed="rId3"/>
          <a:stretch>
            <a:fillRect/>
          </a:stretch>
        </p:blipFill>
        <p:spPr>
          <a:xfrm>
            <a:off x="1950740" y="1762532"/>
            <a:ext cx="7595860" cy="2079366"/>
          </a:xfrm>
          <a:prstGeom prst="rect">
            <a:avLst/>
          </a:prstGeom>
        </p:spPr>
      </p:pic>
      <p:pic>
        <p:nvPicPr>
          <p:cNvPr id="7" name="Picture 6"/>
          <p:cNvPicPr>
            <a:picLocks noChangeAspect="1"/>
          </p:cNvPicPr>
          <p:nvPr/>
        </p:nvPicPr>
        <p:blipFill>
          <a:blip r:embed="rId4"/>
          <a:stretch>
            <a:fillRect/>
          </a:stretch>
        </p:blipFill>
        <p:spPr>
          <a:xfrm>
            <a:off x="1974676" y="4373526"/>
            <a:ext cx="7571924" cy="2204484"/>
          </a:xfrm>
          <a:prstGeom prst="rect">
            <a:avLst/>
          </a:prstGeom>
        </p:spPr>
      </p:pic>
      <p:sp>
        <p:nvSpPr>
          <p:cNvPr id="8" name="Rectangle 7"/>
          <p:cNvSpPr/>
          <p:nvPr/>
        </p:nvSpPr>
        <p:spPr>
          <a:xfrm>
            <a:off x="5748670" y="1694121"/>
            <a:ext cx="3912781" cy="110809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07535" y="2802215"/>
            <a:ext cx="3912781" cy="110809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23098" y="5475768"/>
            <a:ext cx="3912781" cy="110809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FFD95A-D239-8A40-9E85-58F70A04C6A0}"/>
              </a:ext>
            </a:extLst>
          </p:cNvPr>
          <p:cNvSpPr/>
          <p:nvPr/>
        </p:nvSpPr>
        <p:spPr>
          <a:xfrm>
            <a:off x="1943100" y="3904457"/>
            <a:ext cx="8305800" cy="276999"/>
          </a:xfrm>
          <a:prstGeom prst="rect">
            <a:avLst/>
          </a:prstGeom>
        </p:spPr>
        <p:txBody>
          <a:bodyPr wrap="square">
            <a:spAutoFit/>
          </a:bodyPr>
          <a:lstStyle/>
          <a:p>
            <a:r>
              <a:rPr lang="en-US" sz="1200" dirty="0">
                <a:solidFill>
                  <a:srgbClr val="333333"/>
                </a:solidFill>
                <a:latin typeface="Helvetica Neue" panose="02000503000000020004" pitchFamily="2" charset="0"/>
              </a:rPr>
              <a:t>Figure 19.7: A red–green contrast becomes indistinguishable under red–green </a:t>
            </a:r>
            <a:r>
              <a:rPr lang="en-US" sz="1200" dirty="0" err="1">
                <a:solidFill>
                  <a:srgbClr val="333333"/>
                </a:solidFill>
                <a:latin typeface="Helvetica Neue" panose="02000503000000020004" pitchFamily="2" charset="0"/>
              </a:rPr>
              <a:t>cvd</a:t>
            </a:r>
            <a:r>
              <a:rPr lang="en-US" sz="1200" dirty="0">
                <a:solidFill>
                  <a:srgbClr val="333333"/>
                </a:solidFill>
                <a:latin typeface="Helvetica Neue" panose="02000503000000020004" pitchFamily="2" charset="0"/>
              </a:rPr>
              <a:t> (deuteranomaly or protanomaly).</a:t>
            </a:r>
            <a:endParaRPr lang="en-US" sz="1200" dirty="0"/>
          </a:p>
        </p:txBody>
      </p:sp>
      <p:sp>
        <p:nvSpPr>
          <p:cNvPr id="11" name="Rectangle 10">
            <a:extLst>
              <a:ext uri="{FF2B5EF4-FFF2-40B4-BE49-F238E27FC236}">
                <a16:creationId xmlns:a16="http://schemas.microsoft.com/office/drawing/2014/main" id="{98CFE09F-CAC8-0240-8F56-00361410640C}"/>
              </a:ext>
            </a:extLst>
          </p:cNvPr>
          <p:cNvSpPr/>
          <p:nvPr/>
        </p:nvSpPr>
        <p:spPr>
          <a:xfrm>
            <a:off x="2045380" y="6509863"/>
            <a:ext cx="7595860" cy="276999"/>
          </a:xfrm>
          <a:prstGeom prst="rect">
            <a:avLst/>
          </a:prstGeom>
        </p:spPr>
        <p:txBody>
          <a:bodyPr wrap="square">
            <a:spAutoFit/>
          </a:bodyPr>
          <a:lstStyle/>
          <a:p>
            <a:r>
              <a:rPr lang="en-US" sz="1200" dirty="0">
                <a:solidFill>
                  <a:srgbClr val="333333"/>
                </a:solidFill>
                <a:latin typeface="Helvetica Neue" panose="02000503000000020004" pitchFamily="2" charset="0"/>
              </a:rPr>
              <a:t>Figure 19.8: A blue–green contrast becomes indistinguishable under blue–yellow </a:t>
            </a:r>
            <a:r>
              <a:rPr lang="en-US" sz="1200" dirty="0" err="1">
                <a:solidFill>
                  <a:srgbClr val="333333"/>
                </a:solidFill>
                <a:latin typeface="Helvetica Neue" panose="02000503000000020004" pitchFamily="2" charset="0"/>
              </a:rPr>
              <a:t>cvd</a:t>
            </a:r>
            <a:r>
              <a:rPr lang="en-US" sz="1200" dirty="0">
                <a:solidFill>
                  <a:srgbClr val="333333"/>
                </a:solidFill>
                <a:latin typeface="Helvetica Neue" panose="02000503000000020004" pitchFamily="2" charset="0"/>
              </a:rPr>
              <a:t> (tritanomaly).</a:t>
            </a:r>
            <a:endParaRPr lang="en-US" sz="1200" dirty="0"/>
          </a:p>
        </p:txBody>
      </p:sp>
    </p:spTree>
    <p:extLst>
      <p:ext uri="{BB962C8B-B14F-4D97-AF65-F5344CB8AC3E}">
        <p14:creationId xmlns:p14="http://schemas.microsoft.com/office/powerpoint/2010/main" val="2349502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Colorblind-friendly visualization</a:t>
            </a:r>
          </a:p>
        </p:txBody>
      </p:sp>
      <p:sp>
        <p:nvSpPr>
          <p:cNvPr id="5" name="Rectangle 4"/>
          <p:cNvSpPr/>
          <p:nvPr/>
        </p:nvSpPr>
        <p:spPr>
          <a:xfrm>
            <a:off x="5302103" y="1920950"/>
            <a:ext cx="893135" cy="574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8AE14C-0C2E-45E7-A24B-26C5C5AC04CD}"/>
              </a:ext>
            </a:extLst>
          </p:cNvPr>
          <p:cNvSpPr/>
          <p:nvPr/>
        </p:nvSpPr>
        <p:spPr>
          <a:xfrm>
            <a:off x="1426265" y="1133565"/>
            <a:ext cx="9804953" cy="461665"/>
          </a:xfrm>
          <a:prstGeom prst="rect">
            <a:avLst/>
          </a:prstGeom>
        </p:spPr>
        <p:txBody>
          <a:bodyPr wrap="square">
            <a:spAutoFit/>
          </a:bodyPr>
          <a:lstStyle/>
          <a:p>
            <a:pPr marL="285750" indent="-285750">
              <a:buFont typeface="Arial" panose="020B0604020202020204" pitchFamily="34" charset="0"/>
              <a:buChar char="•"/>
            </a:pPr>
            <a:r>
              <a:rPr lang="en-US" sz="2400" dirty="0"/>
              <a:t>The “original” on the bottom is more robust as a diverging scale</a:t>
            </a:r>
          </a:p>
        </p:txBody>
      </p:sp>
      <p:pic>
        <p:nvPicPr>
          <p:cNvPr id="6" name="Picture 5"/>
          <p:cNvPicPr>
            <a:picLocks noChangeAspect="1"/>
          </p:cNvPicPr>
          <p:nvPr/>
        </p:nvPicPr>
        <p:blipFill>
          <a:blip r:embed="rId3"/>
          <a:stretch>
            <a:fillRect/>
          </a:stretch>
        </p:blipFill>
        <p:spPr>
          <a:xfrm>
            <a:off x="1950740" y="1762532"/>
            <a:ext cx="7595860" cy="2079366"/>
          </a:xfrm>
          <a:prstGeom prst="rect">
            <a:avLst/>
          </a:prstGeom>
        </p:spPr>
      </p:pic>
      <p:sp>
        <p:nvSpPr>
          <p:cNvPr id="8" name="Rectangle 7"/>
          <p:cNvSpPr/>
          <p:nvPr/>
        </p:nvSpPr>
        <p:spPr>
          <a:xfrm>
            <a:off x="5748670" y="1694121"/>
            <a:ext cx="3912781" cy="110809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07535" y="2802215"/>
            <a:ext cx="3912781" cy="1108094"/>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985658" y="3960399"/>
            <a:ext cx="7489822" cy="2065173"/>
          </a:xfrm>
          <a:prstGeom prst="rect">
            <a:avLst/>
          </a:prstGeom>
        </p:spPr>
      </p:pic>
      <p:sp>
        <p:nvSpPr>
          <p:cNvPr id="11" name="Rectangle 10">
            <a:extLst>
              <a:ext uri="{FF2B5EF4-FFF2-40B4-BE49-F238E27FC236}">
                <a16:creationId xmlns:a16="http://schemas.microsoft.com/office/drawing/2014/main" id="{598AE14C-0C2E-45E7-A24B-26C5C5AC04CD}"/>
              </a:ext>
            </a:extLst>
          </p:cNvPr>
          <p:cNvSpPr/>
          <p:nvPr/>
        </p:nvSpPr>
        <p:spPr>
          <a:xfrm>
            <a:off x="1110067" y="6075662"/>
            <a:ext cx="9804953" cy="461665"/>
          </a:xfrm>
          <a:prstGeom prst="rect">
            <a:avLst/>
          </a:prstGeom>
        </p:spPr>
        <p:txBody>
          <a:bodyPr wrap="square">
            <a:spAutoFit/>
          </a:bodyPr>
          <a:lstStyle/>
          <a:p>
            <a:pPr marL="285750" indent="-285750">
              <a:buFont typeface="Arial" panose="020B0604020202020204" pitchFamily="34" charset="0"/>
              <a:buChar char="•"/>
            </a:pPr>
            <a:r>
              <a:rPr lang="en-US" sz="2400" dirty="0"/>
              <a:t>Categorical scales can also be problematic. Use a web-based simulator.</a:t>
            </a:r>
          </a:p>
        </p:txBody>
      </p:sp>
      <p:sp>
        <p:nvSpPr>
          <p:cNvPr id="7" name="Arrow: Curved Right 6">
            <a:extLst>
              <a:ext uri="{FF2B5EF4-FFF2-40B4-BE49-F238E27FC236}">
                <a16:creationId xmlns:a16="http://schemas.microsoft.com/office/drawing/2014/main" id="{0FFDD5D2-E81D-425B-ACDD-1D0C409056B1}"/>
              </a:ext>
            </a:extLst>
          </p:cNvPr>
          <p:cNvSpPr/>
          <p:nvPr/>
        </p:nvSpPr>
        <p:spPr>
          <a:xfrm>
            <a:off x="1348581" y="2259275"/>
            <a:ext cx="602159" cy="251745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B186413-AFA5-47E0-9E9B-C2616BE60162}"/>
              </a:ext>
            </a:extLst>
          </p:cNvPr>
          <p:cNvSpPr txBox="1"/>
          <p:nvPr/>
        </p:nvSpPr>
        <p:spPr>
          <a:xfrm rot="16200000">
            <a:off x="-365201" y="3033096"/>
            <a:ext cx="2638030" cy="646331"/>
          </a:xfrm>
          <a:prstGeom prst="rect">
            <a:avLst/>
          </a:prstGeom>
          <a:noFill/>
        </p:spPr>
        <p:txBody>
          <a:bodyPr wrap="none" rtlCol="0">
            <a:spAutoFit/>
          </a:bodyPr>
          <a:lstStyle/>
          <a:p>
            <a:r>
              <a:rPr lang="en-US"/>
              <a:t>Slight modification</a:t>
            </a:r>
          </a:p>
          <a:p>
            <a:r>
              <a:rPr lang="en-US"/>
              <a:t>With help from simulators</a:t>
            </a:r>
          </a:p>
        </p:txBody>
      </p:sp>
      <p:sp>
        <p:nvSpPr>
          <p:cNvPr id="13" name="TextBox 12">
            <a:extLst>
              <a:ext uri="{FF2B5EF4-FFF2-40B4-BE49-F238E27FC236}">
                <a16:creationId xmlns:a16="http://schemas.microsoft.com/office/drawing/2014/main" id="{5F34CB69-C220-4CAE-89AA-DAAD0972368C}"/>
              </a:ext>
            </a:extLst>
          </p:cNvPr>
          <p:cNvSpPr txBox="1"/>
          <p:nvPr/>
        </p:nvSpPr>
        <p:spPr>
          <a:xfrm>
            <a:off x="1276980" y="6530380"/>
            <a:ext cx="10150643" cy="369332"/>
          </a:xfrm>
          <a:prstGeom prst="rect">
            <a:avLst/>
          </a:prstGeom>
          <a:noFill/>
        </p:spPr>
        <p:txBody>
          <a:bodyPr wrap="square">
            <a:spAutoFit/>
          </a:bodyPr>
          <a:lstStyle/>
          <a:p>
            <a:r>
              <a:rPr lang="en-US" b="0" i="0" dirty="0">
                <a:solidFill>
                  <a:srgbClr val="000000"/>
                </a:solidFill>
                <a:effectLst/>
                <a:latin typeface="Lato Extended"/>
              </a:rPr>
              <a:t>https://davidmathlogic.com/colorblind/#%23D81B60-%231E88E5-%23FFC107-%23004D40</a:t>
            </a:r>
            <a:endParaRPr lang="en-US" dirty="0"/>
          </a:p>
        </p:txBody>
      </p:sp>
    </p:spTree>
    <p:extLst>
      <p:ext uri="{BB962C8B-B14F-4D97-AF65-F5344CB8AC3E}">
        <p14:creationId xmlns:p14="http://schemas.microsoft.com/office/powerpoint/2010/main" val="41036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384"/>
            <a:ext cx="10515600" cy="1325563"/>
          </a:xfrm>
        </p:spPr>
        <p:txBody>
          <a:bodyPr/>
          <a:lstStyle/>
          <a:p>
            <a:r>
              <a:rPr lang="en-US" dirty="0"/>
              <a:t>Example: exploring</a:t>
            </a:r>
          </a:p>
        </p:txBody>
      </p:sp>
      <p:graphicFrame>
        <p:nvGraphicFramePr>
          <p:cNvPr id="10" name="Chart 9">
            <a:extLst>
              <a:ext uri="{FF2B5EF4-FFF2-40B4-BE49-F238E27FC236}">
                <a16:creationId xmlns:a16="http://schemas.microsoft.com/office/drawing/2014/main" id="{5CE95F7C-C205-4103-8C24-CC03C56E9C45}"/>
              </a:ext>
            </a:extLst>
          </p:cNvPr>
          <p:cNvGraphicFramePr>
            <a:graphicFrameLocks/>
          </p:cNvGraphicFramePr>
          <p:nvPr/>
        </p:nvGraphicFramePr>
        <p:xfrm>
          <a:off x="1020522" y="1214547"/>
          <a:ext cx="409575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76EE27C2-786A-4A7E-A27B-73B604D7EF44}"/>
              </a:ext>
            </a:extLst>
          </p:cNvPr>
          <p:cNvGraphicFramePr>
            <a:graphicFrameLocks/>
          </p:cNvGraphicFramePr>
          <p:nvPr/>
        </p:nvGraphicFramePr>
        <p:xfrm>
          <a:off x="6419115" y="1137007"/>
          <a:ext cx="40957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FE67B2A5-B75F-41A6-B043-4E0979519A49}"/>
              </a:ext>
            </a:extLst>
          </p:cNvPr>
          <p:cNvGraphicFramePr>
            <a:graphicFrameLocks/>
          </p:cNvGraphicFramePr>
          <p:nvPr/>
        </p:nvGraphicFramePr>
        <p:xfrm>
          <a:off x="1020522" y="4239546"/>
          <a:ext cx="409575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555DCAF4-EB49-43CB-8ADE-2EBDBA9C9C20}"/>
              </a:ext>
            </a:extLst>
          </p:cNvPr>
          <p:cNvGraphicFramePr>
            <a:graphicFrameLocks/>
          </p:cNvGraphicFramePr>
          <p:nvPr/>
        </p:nvGraphicFramePr>
        <p:xfrm>
          <a:off x="6531041" y="4239546"/>
          <a:ext cx="409575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8454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C272-2B49-49DF-B71A-A6100AC24558}"/>
              </a:ext>
            </a:extLst>
          </p:cNvPr>
          <p:cNvSpPr>
            <a:spLocks noGrp="1"/>
          </p:cNvSpPr>
          <p:nvPr>
            <p:ph type="title"/>
          </p:nvPr>
        </p:nvSpPr>
        <p:spPr>
          <a:xfrm>
            <a:off x="838200" y="-4207"/>
            <a:ext cx="10515600" cy="1325563"/>
          </a:xfrm>
        </p:spPr>
        <p:txBody>
          <a:bodyPr/>
          <a:lstStyle/>
          <a:p>
            <a:r>
              <a:rPr lang="en-US"/>
              <a:t>A wealth of colors to use in R or Python</a:t>
            </a:r>
          </a:p>
        </p:txBody>
      </p:sp>
      <p:pic>
        <p:nvPicPr>
          <p:cNvPr id="4" name="Picture 3">
            <a:extLst>
              <a:ext uri="{FF2B5EF4-FFF2-40B4-BE49-F238E27FC236}">
                <a16:creationId xmlns:a16="http://schemas.microsoft.com/office/drawing/2014/main" id="{A8DE6654-3D19-499F-8DDF-E23BDABB8548}"/>
              </a:ext>
            </a:extLst>
          </p:cNvPr>
          <p:cNvPicPr>
            <a:picLocks noChangeAspect="1"/>
          </p:cNvPicPr>
          <p:nvPr/>
        </p:nvPicPr>
        <p:blipFill>
          <a:blip r:embed="rId3"/>
          <a:stretch>
            <a:fillRect/>
          </a:stretch>
        </p:blipFill>
        <p:spPr>
          <a:xfrm>
            <a:off x="3175000" y="981164"/>
            <a:ext cx="8840571" cy="5554463"/>
          </a:xfrm>
          <a:prstGeom prst="rect">
            <a:avLst/>
          </a:prstGeom>
        </p:spPr>
      </p:pic>
      <p:sp>
        <p:nvSpPr>
          <p:cNvPr id="5" name="Rectangle 4">
            <a:extLst>
              <a:ext uri="{FF2B5EF4-FFF2-40B4-BE49-F238E27FC236}">
                <a16:creationId xmlns:a16="http://schemas.microsoft.com/office/drawing/2014/main" id="{170CB36B-346E-413A-ADE7-BC7B97B83C48}"/>
              </a:ext>
            </a:extLst>
          </p:cNvPr>
          <p:cNvSpPr/>
          <p:nvPr/>
        </p:nvSpPr>
        <p:spPr>
          <a:xfrm>
            <a:off x="6724656" y="6425648"/>
            <a:ext cx="4799134" cy="369332"/>
          </a:xfrm>
          <a:prstGeom prst="rect">
            <a:avLst/>
          </a:prstGeom>
        </p:spPr>
        <p:txBody>
          <a:bodyPr wrap="none">
            <a:spAutoFit/>
          </a:bodyPr>
          <a:lstStyle/>
          <a:p>
            <a:r>
              <a:rPr lang="en-US"/>
              <a:t>https://python-graph-gallery.com/python-colors/</a:t>
            </a:r>
          </a:p>
        </p:txBody>
      </p:sp>
      <p:sp>
        <p:nvSpPr>
          <p:cNvPr id="6" name="TextBox 5"/>
          <p:cNvSpPr txBox="1"/>
          <p:nvPr/>
        </p:nvSpPr>
        <p:spPr>
          <a:xfrm>
            <a:off x="176429" y="1628467"/>
            <a:ext cx="299857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Which colors to use for effective communication?</a:t>
            </a:r>
          </a:p>
        </p:txBody>
      </p:sp>
    </p:spTree>
    <p:extLst>
      <p:ext uri="{BB962C8B-B14F-4D97-AF65-F5344CB8AC3E}">
        <p14:creationId xmlns:p14="http://schemas.microsoft.com/office/powerpoint/2010/main" val="294625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320657" y="-32372"/>
            <a:ext cx="10515600" cy="1325563"/>
          </a:xfrm>
        </p:spPr>
        <p:txBody>
          <a:bodyPr/>
          <a:lstStyle/>
          <a:p>
            <a:r>
              <a:rPr lang="en-US" dirty="0"/>
              <a:t>Color psychology?</a:t>
            </a:r>
          </a:p>
        </p:txBody>
      </p:sp>
      <p:pic>
        <p:nvPicPr>
          <p:cNvPr id="11" name="Picture 10"/>
          <p:cNvPicPr>
            <a:picLocks noChangeAspect="1"/>
          </p:cNvPicPr>
          <p:nvPr/>
        </p:nvPicPr>
        <p:blipFill>
          <a:blip r:embed="rId3"/>
          <a:stretch>
            <a:fillRect/>
          </a:stretch>
        </p:blipFill>
        <p:spPr>
          <a:xfrm>
            <a:off x="4376351" y="1185571"/>
            <a:ext cx="7494992" cy="5303097"/>
          </a:xfrm>
          <a:prstGeom prst="rect">
            <a:avLst/>
          </a:prstGeom>
        </p:spPr>
      </p:pic>
      <p:sp>
        <p:nvSpPr>
          <p:cNvPr id="12" name="Rectangle 11"/>
          <p:cNvSpPr/>
          <p:nvPr/>
        </p:nvSpPr>
        <p:spPr>
          <a:xfrm>
            <a:off x="5379720" y="6488668"/>
            <a:ext cx="6827520" cy="369332"/>
          </a:xfrm>
          <a:prstGeom prst="rect">
            <a:avLst/>
          </a:prstGeom>
        </p:spPr>
        <p:txBody>
          <a:bodyPr wrap="square">
            <a:spAutoFit/>
          </a:bodyPr>
          <a:lstStyle/>
          <a:p>
            <a:r>
              <a:rPr lang="en-US"/>
              <a:t>https://www.greenapplelane.com/blog/logo-design-color-psychology</a:t>
            </a:r>
          </a:p>
        </p:txBody>
      </p:sp>
      <p:sp>
        <p:nvSpPr>
          <p:cNvPr id="15" name="TextBox 14"/>
          <p:cNvSpPr txBox="1"/>
          <p:nvPr/>
        </p:nvSpPr>
        <p:spPr>
          <a:xfrm>
            <a:off x="147145" y="1628471"/>
            <a:ext cx="4229206" cy="5632311"/>
          </a:xfrm>
          <a:prstGeom prst="rect">
            <a:avLst/>
          </a:prstGeom>
          <a:noFill/>
        </p:spPr>
        <p:txBody>
          <a:bodyPr wrap="square" rtlCol="0">
            <a:spAutoFit/>
          </a:bodyPr>
          <a:lstStyle/>
          <a:p>
            <a:r>
              <a:rPr lang="en-US" sz="2400" dirty="0"/>
              <a:t>Color can</a:t>
            </a:r>
          </a:p>
          <a:p>
            <a:pPr marL="342900" indent="-342900">
              <a:buFont typeface="Arial" panose="020B0604020202020204" pitchFamily="34" charset="0"/>
              <a:buChar char="•"/>
            </a:pPr>
            <a:r>
              <a:rPr lang="en-US" sz="2400" dirty="0"/>
              <a:t>Evoke emotions</a:t>
            </a:r>
          </a:p>
          <a:p>
            <a:pPr marL="342900" indent="-342900">
              <a:buFont typeface="Arial" panose="020B0604020202020204" pitchFamily="34" charset="0"/>
              <a:buChar char="•"/>
            </a:pPr>
            <a:r>
              <a:rPr lang="en-US" sz="2400" dirty="0"/>
              <a:t>Create impressions</a:t>
            </a:r>
          </a:p>
          <a:p>
            <a:r>
              <a:rPr lang="en-US" sz="2400" dirty="0"/>
              <a:t>e.g. red, blue, gray, black, green and brown</a:t>
            </a:r>
          </a:p>
          <a:p>
            <a:pPr marL="342900" indent="-342900">
              <a:buFont typeface="Arial" panose="020B0604020202020204" pitchFamily="34" charset="0"/>
              <a:buChar char="•"/>
            </a:pPr>
            <a:r>
              <a:rPr lang="en-US" sz="2400" dirty="0"/>
              <a:t>Help strengthen your argument</a:t>
            </a:r>
          </a:p>
          <a:p>
            <a:pPr marL="342900" indent="-342900">
              <a:buFont typeface="Arial" panose="020B0604020202020204" pitchFamily="34" charset="0"/>
              <a:buChar char="•"/>
            </a:pPr>
            <a:endParaRPr lang="en-US" sz="2400" dirty="0"/>
          </a:p>
          <a:p>
            <a:r>
              <a:rPr lang="en-US" sz="2400" dirty="0"/>
              <a:t>The meaning of colors may be context-specific.</a:t>
            </a:r>
          </a:p>
          <a:p>
            <a:endParaRPr lang="en-US" sz="2400" dirty="0"/>
          </a:p>
          <a:p>
            <a:r>
              <a:rPr lang="en-US" sz="2400" dirty="0"/>
              <a:t>Science does not necessarily share all the impressions.</a:t>
            </a:r>
          </a:p>
          <a:p>
            <a:endParaRPr lang="en-US" sz="2400" dirty="0"/>
          </a:p>
          <a:p>
            <a:endParaRPr lang="en-US" sz="2400" dirty="0"/>
          </a:p>
        </p:txBody>
      </p:sp>
    </p:spTree>
    <p:extLst>
      <p:ext uri="{BB962C8B-B14F-4D97-AF65-F5344CB8AC3E}">
        <p14:creationId xmlns:p14="http://schemas.microsoft.com/office/powerpoint/2010/main" val="1032880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30"/>
            <a:ext cx="12192000" cy="1325563"/>
          </a:xfrm>
        </p:spPr>
        <p:txBody>
          <a:bodyPr/>
          <a:lstStyle/>
          <a:p>
            <a:r>
              <a:rPr lang="en-US"/>
              <a:t>Same graphic with different colors creates different meanings</a:t>
            </a:r>
          </a:p>
        </p:txBody>
      </p:sp>
      <p:pic>
        <p:nvPicPr>
          <p:cNvPr id="6146" name="Picture 2" descr="color-trial-graphics-courtroom-psyc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877" y="1591733"/>
            <a:ext cx="6959005" cy="4488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6013" y="6488668"/>
            <a:ext cx="5945987" cy="369332"/>
          </a:xfrm>
          <a:prstGeom prst="rect">
            <a:avLst/>
          </a:prstGeom>
        </p:spPr>
        <p:txBody>
          <a:bodyPr wrap="none">
            <a:spAutoFit/>
          </a:bodyPr>
          <a:lstStyle/>
          <a:p>
            <a:r>
              <a:rPr lang="en-US"/>
              <a:t>https://www.litigationinsights.com/best-colors-trial-graphics/</a:t>
            </a:r>
          </a:p>
        </p:txBody>
      </p:sp>
      <p:sp>
        <p:nvSpPr>
          <p:cNvPr id="6" name="Content Placeholder 2">
            <a:extLst>
              <a:ext uri="{FF2B5EF4-FFF2-40B4-BE49-F238E27FC236}">
                <a16:creationId xmlns:a16="http://schemas.microsoft.com/office/drawing/2014/main" id="{F8074196-69D2-4ED1-B425-4C48D22C270A}"/>
              </a:ext>
            </a:extLst>
          </p:cNvPr>
          <p:cNvSpPr>
            <a:spLocks noGrp="1"/>
          </p:cNvSpPr>
          <p:nvPr>
            <p:ph idx="1"/>
          </p:nvPr>
        </p:nvSpPr>
        <p:spPr>
          <a:xfrm>
            <a:off x="362977" y="2306882"/>
            <a:ext cx="4306266" cy="3057755"/>
          </a:xfrm>
        </p:spPr>
        <p:txBody>
          <a:bodyPr>
            <a:noAutofit/>
          </a:bodyPr>
          <a:lstStyle/>
          <a:p>
            <a:pPr marL="0" indent="0">
              <a:buNone/>
            </a:pPr>
            <a:r>
              <a:rPr lang="en-US"/>
              <a:t>Store locations in red</a:t>
            </a:r>
          </a:p>
          <a:p>
            <a:pPr marL="0" indent="0">
              <a:buNone/>
            </a:pPr>
            <a:r>
              <a:rPr lang="en-US"/>
              <a:t>       predatory nature of company A</a:t>
            </a:r>
          </a:p>
        </p:txBody>
      </p:sp>
      <p:sp>
        <p:nvSpPr>
          <p:cNvPr id="3" name="Right Arrow 2"/>
          <p:cNvSpPr/>
          <p:nvPr/>
        </p:nvSpPr>
        <p:spPr>
          <a:xfrm>
            <a:off x="525884" y="2846563"/>
            <a:ext cx="472966" cy="420931"/>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564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30"/>
            <a:ext cx="12192000" cy="1325563"/>
          </a:xfrm>
        </p:spPr>
        <p:txBody>
          <a:bodyPr/>
          <a:lstStyle/>
          <a:p>
            <a:r>
              <a:rPr lang="en-US"/>
              <a:t>Same graphic with different colors creates different meanings</a:t>
            </a:r>
          </a:p>
        </p:txBody>
      </p:sp>
      <p:sp>
        <p:nvSpPr>
          <p:cNvPr id="3" name="Rectangle 2"/>
          <p:cNvSpPr/>
          <p:nvPr/>
        </p:nvSpPr>
        <p:spPr>
          <a:xfrm>
            <a:off x="6246013" y="6488668"/>
            <a:ext cx="5945987" cy="369332"/>
          </a:xfrm>
          <a:prstGeom prst="rect">
            <a:avLst/>
          </a:prstGeom>
        </p:spPr>
        <p:txBody>
          <a:bodyPr wrap="none">
            <a:spAutoFit/>
          </a:bodyPr>
          <a:lstStyle/>
          <a:p>
            <a:r>
              <a:rPr lang="en-US"/>
              <a:t>https://www.litigationinsights.com/best-colors-trial-graphics/</a:t>
            </a:r>
          </a:p>
        </p:txBody>
      </p:sp>
      <p:pic>
        <p:nvPicPr>
          <p:cNvPr id="8194" name="Picture 2" descr="litigation-color-trail-graphics-animation-psyc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212" y="1637737"/>
            <a:ext cx="6898400" cy="44489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8074196-69D2-4ED1-B425-4C48D22C270A}"/>
              </a:ext>
            </a:extLst>
          </p:cNvPr>
          <p:cNvSpPr>
            <a:spLocks noGrp="1"/>
          </p:cNvSpPr>
          <p:nvPr>
            <p:ph idx="1"/>
          </p:nvPr>
        </p:nvSpPr>
        <p:spPr>
          <a:xfrm>
            <a:off x="362977" y="2411984"/>
            <a:ext cx="4306266" cy="3057755"/>
          </a:xfrm>
        </p:spPr>
        <p:txBody>
          <a:bodyPr>
            <a:noAutofit/>
          </a:bodyPr>
          <a:lstStyle/>
          <a:p>
            <a:pPr marL="0" indent="0">
              <a:buNone/>
            </a:pPr>
            <a:r>
              <a:rPr lang="en-US"/>
              <a:t>The impression of the graphic shifted</a:t>
            </a:r>
          </a:p>
          <a:p>
            <a:r>
              <a:rPr lang="en-US"/>
              <a:t>Store locations in green</a:t>
            </a:r>
          </a:p>
          <a:p>
            <a:pPr marL="0" indent="0">
              <a:buNone/>
            </a:pPr>
            <a:r>
              <a:rPr lang="en-US"/>
              <a:t>       company growth and expansion</a:t>
            </a:r>
          </a:p>
        </p:txBody>
      </p:sp>
      <p:sp>
        <p:nvSpPr>
          <p:cNvPr id="6" name="Right Arrow 5"/>
          <p:cNvSpPr/>
          <p:nvPr/>
        </p:nvSpPr>
        <p:spPr>
          <a:xfrm>
            <a:off x="493986" y="3867289"/>
            <a:ext cx="472966" cy="420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946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53800" cy="1325563"/>
          </a:xfrm>
        </p:spPr>
        <p:txBody>
          <a:bodyPr/>
          <a:lstStyle/>
          <a:p>
            <a:r>
              <a:rPr lang="en-US"/>
              <a:t>Color misuse makes counter-intuitive figures</a:t>
            </a:r>
          </a:p>
        </p:txBody>
      </p:sp>
      <p:pic>
        <p:nvPicPr>
          <p:cNvPr id="8" name="Picture 7"/>
          <p:cNvPicPr>
            <a:picLocks noChangeAspect="1"/>
          </p:cNvPicPr>
          <p:nvPr/>
        </p:nvPicPr>
        <p:blipFill>
          <a:blip r:embed="rId3"/>
          <a:stretch>
            <a:fillRect/>
          </a:stretch>
        </p:blipFill>
        <p:spPr>
          <a:xfrm>
            <a:off x="1459937" y="1325563"/>
            <a:ext cx="8433926" cy="4551094"/>
          </a:xfrm>
          <a:prstGeom prst="rect">
            <a:avLst/>
          </a:prstGeom>
        </p:spPr>
      </p:pic>
    </p:spTree>
    <p:extLst>
      <p:ext uri="{BB962C8B-B14F-4D97-AF65-F5344CB8AC3E}">
        <p14:creationId xmlns:p14="http://schemas.microsoft.com/office/powerpoint/2010/main" val="4085445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Good visualization reflects actual values</a:t>
            </a:r>
          </a:p>
        </p:txBody>
      </p:sp>
      <p:sp>
        <p:nvSpPr>
          <p:cNvPr id="5" name="Rectangle 4"/>
          <p:cNvSpPr/>
          <p:nvPr/>
        </p:nvSpPr>
        <p:spPr>
          <a:xfrm>
            <a:off x="7436498" y="6211669"/>
            <a:ext cx="4656264" cy="646331"/>
          </a:xfrm>
          <a:prstGeom prst="rect">
            <a:avLst/>
          </a:prstGeom>
        </p:spPr>
        <p:txBody>
          <a:bodyPr wrap="square">
            <a:spAutoFit/>
          </a:bodyPr>
          <a:lstStyle/>
          <a:p>
            <a:r>
              <a:rPr lang="en-US"/>
              <a:t>https://viz.wtf/post/169392205697/fewer-people-would-have-a-hard-time-giving-up</a:t>
            </a:r>
          </a:p>
        </p:txBody>
      </p:sp>
      <p:pic>
        <p:nvPicPr>
          <p:cNvPr id="3" name="Picture 2"/>
          <p:cNvPicPr>
            <a:picLocks noChangeAspect="1"/>
          </p:cNvPicPr>
          <p:nvPr/>
        </p:nvPicPr>
        <p:blipFill>
          <a:blip r:embed="rId3"/>
          <a:stretch>
            <a:fillRect/>
          </a:stretch>
        </p:blipFill>
        <p:spPr>
          <a:xfrm>
            <a:off x="3059644" y="1476471"/>
            <a:ext cx="6347253" cy="4364492"/>
          </a:xfrm>
          <a:prstGeom prst="rect">
            <a:avLst/>
          </a:prstGeom>
        </p:spPr>
      </p:pic>
    </p:spTree>
    <p:extLst>
      <p:ext uri="{BB962C8B-B14F-4D97-AF65-F5344CB8AC3E}">
        <p14:creationId xmlns:p14="http://schemas.microsoft.com/office/powerpoint/2010/main" val="543611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Good visualization follows assumptions</a:t>
            </a:r>
          </a:p>
        </p:txBody>
      </p:sp>
      <p:pic>
        <p:nvPicPr>
          <p:cNvPr id="2050" name="Picture 2" descr="I guess it’s best to show all the data. And use a pie-chart, those are commonly understood. Oooh… more buttons: let’s make it 3D &amp; exploding too!! Isn’t it great how these percentages sum up? Definitely makes it more than the sum of it’s pa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718" y="1651489"/>
            <a:ext cx="6865723" cy="44359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34130" y="6220784"/>
            <a:ext cx="4391609" cy="646331"/>
          </a:xfrm>
          <a:prstGeom prst="rect">
            <a:avLst/>
          </a:prstGeom>
        </p:spPr>
        <p:txBody>
          <a:bodyPr wrap="square">
            <a:spAutoFit/>
          </a:bodyPr>
          <a:lstStyle/>
          <a:p>
            <a:r>
              <a:rPr lang="en-US" dirty="0"/>
              <a:t>https://</a:t>
            </a:r>
            <a:r>
              <a:rPr lang="en-US" dirty="0" err="1"/>
              <a:t>viz.wtf</a:t>
            </a:r>
            <a:r>
              <a:rPr lang="en-US" dirty="0"/>
              <a:t>/post/162907112938/</a:t>
            </a:r>
            <a:r>
              <a:rPr lang="en-US" dirty="0" err="1"/>
              <a:t>i</a:t>
            </a:r>
            <a:r>
              <a:rPr lang="en-US" dirty="0"/>
              <a:t>-guess-its-best-to-show-all-the-data-and-use-a</a:t>
            </a:r>
          </a:p>
        </p:txBody>
      </p:sp>
      <p:sp>
        <p:nvSpPr>
          <p:cNvPr id="5" name="Content Placeholder 2">
            <a:extLst>
              <a:ext uri="{FF2B5EF4-FFF2-40B4-BE49-F238E27FC236}">
                <a16:creationId xmlns:a16="http://schemas.microsoft.com/office/drawing/2014/main" id="{CAB2B70B-F966-40A6-9D7A-C825168F1FC8}"/>
              </a:ext>
            </a:extLst>
          </p:cNvPr>
          <p:cNvSpPr>
            <a:spLocks noGrp="1"/>
          </p:cNvSpPr>
          <p:nvPr>
            <p:ph idx="1"/>
          </p:nvPr>
        </p:nvSpPr>
        <p:spPr>
          <a:xfrm>
            <a:off x="1225852" y="1520687"/>
            <a:ext cx="3544932" cy="1465982"/>
          </a:xfrm>
        </p:spPr>
        <p:txBody>
          <a:bodyPr>
            <a:normAutofit/>
          </a:bodyPr>
          <a:lstStyle/>
          <a:p>
            <a:pPr marL="0" indent="0">
              <a:buNone/>
            </a:pPr>
            <a:r>
              <a:rPr lang="en-US" dirty="0"/>
              <a:t>E.g., what is always assumed in a pie chart?</a:t>
            </a:r>
          </a:p>
        </p:txBody>
      </p:sp>
    </p:spTree>
    <p:extLst>
      <p:ext uri="{BB962C8B-B14F-4D97-AF65-F5344CB8AC3E}">
        <p14:creationId xmlns:p14="http://schemas.microsoft.com/office/powerpoint/2010/main" val="3224432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800" y="9732"/>
            <a:ext cx="10515600" cy="1325563"/>
          </a:xfrm>
        </p:spPr>
        <p:txBody>
          <a:bodyPr>
            <a:normAutofit/>
          </a:bodyPr>
          <a:lstStyle/>
          <a:p>
            <a:r>
              <a:rPr lang="en-US"/>
              <a:t>Good visualization highlights your message</a:t>
            </a:r>
            <a:endParaRPr lang="en-US" i="1"/>
          </a:p>
        </p:txBody>
      </p:sp>
      <p:sp>
        <p:nvSpPr>
          <p:cNvPr id="5" name="Rectangle 4">
            <a:extLst>
              <a:ext uri="{FF2B5EF4-FFF2-40B4-BE49-F238E27FC236}">
                <a16:creationId xmlns:a16="http://schemas.microsoft.com/office/drawing/2014/main" id="{7D922C3E-BF93-4F8C-8359-8C39DE3915E4}"/>
              </a:ext>
            </a:extLst>
          </p:cNvPr>
          <p:cNvSpPr/>
          <p:nvPr/>
        </p:nvSpPr>
        <p:spPr>
          <a:xfrm>
            <a:off x="4685228" y="6423351"/>
            <a:ext cx="7301999" cy="369332"/>
          </a:xfrm>
          <a:prstGeom prst="rect">
            <a:avLst/>
          </a:prstGeom>
        </p:spPr>
        <p:txBody>
          <a:bodyPr wrap="none">
            <a:spAutoFit/>
          </a:bodyPr>
          <a:lstStyle/>
          <a:p>
            <a:r>
              <a:rPr lang="en-US" b="0" i="1" dirty="0">
                <a:solidFill>
                  <a:srgbClr val="3E444A"/>
                </a:solidFill>
                <a:effectLst/>
                <a:latin typeface="Helvetica Neue"/>
              </a:rPr>
              <a:t>Adapted from Decennial Census and 2016 State Population Estimates</a:t>
            </a:r>
            <a:endParaRPr lang="en-US" dirty="0"/>
          </a:p>
        </p:txBody>
      </p:sp>
      <p:grpSp>
        <p:nvGrpSpPr>
          <p:cNvPr id="6" name="Group 5">
            <a:extLst>
              <a:ext uri="{FF2B5EF4-FFF2-40B4-BE49-F238E27FC236}">
                <a16:creationId xmlns:a16="http://schemas.microsoft.com/office/drawing/2014/main" id="{AB07B779-98C5-4777-9D04-ED3AC1C2A33C}"/>
              </a:ext>
            </a:extLst>
          </p:cNvPr>
          <p:cNvGrpSpPr/>
          <p:nvPr/>
        </p:nvGrpSpPr>
        <p:grpSpPr>
          <a:xfrm>
            <a:off x="6319520" y="2854960"/>
            <a:ext cx="4493200" cy="3060951"/>
            <a:chOff x="4127129" y="1105191"/>
            <a:chExt cx="7226671" cy="4642089"/>
          </a:xfrm>
        </p:grpSpPr>
        <p:pic>
          <p:nvPicPr>
            <p:cNvPr id="8" name="Picture 7">
              <a:extLst>
                <a:ext uri="{FF2B5EF4-FFF2-40B4-BE49-F238E27FC236}">
                  <a16:creationId xmlns:a16="http://schemas.microsoft.com/office/drawing/2014/main" id="{B54CD8A5-1C6F-4700-AEBD-D9C02E323DD9}"/>
                </a:ext>
              </a:extLst>
            </p:cNvPr>
            <p:cNvPicPr>
              <a:picLocks noChangeAspect="1"/>
            </p:cNvPicPr>
            <p:nvPr/>
          </p:nvPicPr>
          <p:blipFill>
            <a:blip r:embed="rId3"/>
            <a:stretch>
              <a:fillRect/>
            </a:stretch>
          </p:blipFill>
          <p:spPr>
            <a:xfrm>
              <a:off x="4127129" y="1105191"/>
              <a:ext cx="7226671" cy="4642089"/>
            </a:xfrm>
            <a:prstGeom prst="rect">
              <a:avLst/>
            </a:prstGeom>
          </p:spPr>
        </p:pic>
        <p:sp>
          <p:nvSpPr>
            <p:cNvPr id="9" name="Rectangle 8"/>
            <p:cNvSpPr/>
            <p:nvPr/>
          </p:nvSpPr>
          <p:spPr>
            <a:xfrm>
              <a:off x="5973827" y="3448459"/>
              <a:ext cx="1946460"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71004" y="3680760"/>
              <a:ext cx="2383769"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73827" y="3899310"/>
              <a:ext cx="2765188" cy="139290"/>
            </a:xfrm>
            <a:prstGeom prst="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85111" y="4166477"/>
              <a:ext cx="2933464" cy="13929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985111" y="4407310"/>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85111" y="4632579"/>
              <a:ext cx="3323989"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85111" y="4842751"/>
              <a:ext cx="4406664" cy="139291"/>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CAB2B70B-F966-40A6-9D7A-C825168F1FC8}"/>
              </a:ext>
            </a:extLst>
          </p:cNvPr>
          <p:cNvSpPr>
            <a:spLocks noGrp="1"/>
          </p:cNvSpPr>
          <p:nvPr>
            <p:ph idx="1"/>
          </p:nvPr>
        </p:nvSpPr>
        <p:spPr>
          <a:xfrm>
            <a:off x="3609277" y="1431506"/>
            <a:ext cx="4733781" cy="928966"/>
          </a:xfrm>
        </p:spPr>
        <p:txBody>
          <a:bodyPr>
            <a:normAutofit/>
          </a:bodyPr>
          <a:lstStyle/>
          <a:p>
            <a:r>
              <a:rPr lang="en-US" sz="2400"/>
              <a:t>Matters more in presentation</a:t>
            </a:r>
          </a:p>
          <a:p>
            <a:r>
              <a:rPr lang="en-US" sz="2400"/>
              <a:t>Clearly identify the message first</a:t>
            </a:r>
          </a:p>
        </p:txBody>
      </p:sp>
      <p:grpSp>
        <p:nvGrpSpPr>
          <p:cNvPr id="17" name="Group 16">
            <a:extLst>
              <a:ext uri="{FF2B5EF4-FFF2-40B4-BE49-F238E27FC236}">
                <a16:creationId xmlns:a16="http://schemas.microsoft.com/office/drawing/2014/main" id="{CACAFF8C-0FF7-4AC6-BDC9-E0564C11DECE}"/>
              </a:ext>
            </a:extLst>
          </p:cNvPr>
          <p:cNvGrpSpPr/>
          <p:nvPr/>
        </p:nvGrpSpPr>
        <p:grpSpPr>
          <a:xfrm>
            <a:off x="1323209" y="2865120"/>
            <a:ext cx="4313521" cy="3062994"/>
            <a:chOff x="4127129" y="1105191"/>
            <a:chExt cx="7226671" cy="4642089"/>
          </a:xfrm>
        </p:grpSpPr>
        <p:pic>
          <p:nvPicPr>
            <p:cNvPr id="18" name="Picture 17">
              <a:extLst>
                <a:ext uri="{FF2B5EF4-FFF2-40B4-BE49-F238E27FC236}">
                  <a16:creationId xmlns:a16="http://schemas.microsoft.com/office/drawing/2014/main" id="{85DD327C-A583-4C78-98DA-EF11D4820475}"/>
                </a:ext>
              </a:extLst>
            </p:cNvPr>
            <p:cNvPicPr>
              <a:picLocks noChangeAspect="1"/>
            </p:cNvPicPr>
            <p:nvPr/>
          </p:nvPicPr>
          <p:blipFill>
            <a:blip r:embed="rId3"/>
            <a:stretch>
              <a:fillRect/>
            </a:stretch>
          </p:blipFill>
          <p:spPr>
            <a:xfrm>
              <a:off x="4127129" y="1105191"/>
              <a:ext cx="7226671" cy="4642089"/>
            </a:xfrm>
            <a:prstGeom prst="rect">
              <a:avLst/>
            </a:prstGeom>
          </p:spPr>
        </p:pic>
        <p:sp>
          <p:nvSpPr>
            <p:cNvPr id="22" name="Rectangle 21">
              <a:extLst>
                <a:ext uri="{FF2B5EF4-FFF2-40B4-BE49-F238E27FC236}">
                  <a16:creationId xmlns:a16="http://schemas.microsoft.com/office/drawing/2014/main" id="{BB6E92BC-5D97-4463-8239-D16097132527}"/>
                </a:ext>
              </a:extLst>
            </p:cNvPr>
            <p:cNvSpPr/>
            <p:nvPr/>
          </p:nvSpPr>
          <p:spPr>
            <a:xfrm>
              <a:off x="5985111" y="4166487"/>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1BF26D-170A-4EE6-B223-62330F3CBB72}"/>
                </a:ext>
              </a:extLst>
            </p:cNvPr>
            <p:cNvSpPr/>
            <p:nvPr/>
          </p:nvSpPr>
          <p:spPr>
            <a:xfrm>
              <a:off x="5985111" y="4407310"/>
              <a:ext cx="2933463"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F75F5C-7BEE-4CEB-B494-2882D5C31C68}"/>
                </a:ext>
              </a:extLst>
            </p:cNvPr>
            <p:cNvSpPr/>
            <p:nvPr/>
          </p:nvSpPr>
          <p:spPr>
            <a:xfrm>
              <a:off x="5985111" y="4632579"/>
              <a:ext cx="3323989"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3C5A369-778E-41BC-87A7-BD4D4E468678}"/>
                </a:ext>
              </a:extLst>
            </p:cNvPr>
            <p:cNvSpPr/>
            <p:nvPr/>
          </p:nvSpPr>
          <p:spPr>
            <a:xfrm>
              <a:off x="5985111" y="4842762"/>
              <a:ext cx="4406665" cy="13929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049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9826-D23B-4081-886B-885105C601E2}"/>
              </a:ext>
            </a:extLst>
          </p:cNvPr>
          <p:cNvSpPr>
            <a:spLocks noGrp="1"/>
          </p:cNvSpPr>
          <p:nvPr>
            <p:ph type="title"/>
          </p:nvPr>
        </p:nvSpPr>
        <p:spPr>
          <a:xfrm>
            <a:off x="838200" y="75800"/>
            <a:ext cx="11208026" cy="1325563"/>
          </a:xfrm>
        </p:spPr>
        <p:txBody>
          <a:bodyPr/>
          <a:lstStyle/>
          <a:p>
            <a:r>
              <a:rPr lang="en-US" dirty="0"/>
              <a:t>Color helps focus our attention on the message</a:t>
            </a:r>
          </a:p>
        </p:txBody>
      </p:sp>
      <p:pic>
        <p:nvPicPr>
          <p:cNvPr id="11" name="Picture 10">
            <a:extLst>
              <a:ext uri="{FF2B5EF4-FFF2-40B4-BE49-F238E27FC236}">
                <a16:creationId xmlns:a16="http://schemas.microsoft.com/office/drawing/2014/main" id="{33E60F2E-D709-4A14-BDE9-85C2058E4F11}"/>
              </a:ext>
            </a:extLst>
          </p:cNvPr>
          <p:cNvPicPr>
            <a:picLocks noChangeAspect="1"/>
          </p:cNvPicPr>
          <p:nvPr/>
        </p:nvPicPr>
        <p:blipFill>
          <a:blip r:embed="rId3"/>
          <a:stretch>
            <a:fillRect/>
          </a:stretch>
        </p:blipFill>
        <p:spPr>
          <a:xfrm>
            <a:off x="1965448" y="1798320"/>
            <a:ext cx="8469792" cy="4074945"/>
          </a:xfrm>
          <a:prstGeom prst="rect">
            <a:avLst/>
          </a:prstGeom>
        </p:spPr>
      </p:pic>
      <p:sp>
        <p:nvSpPr>
          <p:cNvPr id="12" name="Rectangle 11">
            <a:extLst>
              <a:ext uri="{FF2B5EF4-FFF2-40B4-BE49-F238E27FC236}">
                <a16:creationId xmlns:a16="http://schemas.microsoft.com/office/drawing/2014/main" id="{A0FC833B-938A-46FB-B386-BC62C50DF57B}"/>
              </a:ext>
            </a:extLst>
          </p:cNvPr>
          <p:cNvSpPr/>
          <p:nvPr/>
        </p:nvSpPr>
        <p:spPr>
          <a:xfrm>
            <a:off x="8546574" y="5719376"/>
            <a:ext cx="2335706" cy="307777"/>
          </a:xfrm>
          <a:prstGeom prst="rect">
            <a:avLst/>
          </a:prstGeom>
        </p:spPr>
        <p:txBody>
          <a:bodyPr wrap="square">
            <a:spAutoFit/>
          </a:bodyPr>
          <a:lstStyle/>
          <a:p>
            <a:r>
              <a:rPr lang="en-US" sz="1400" dirty="0" err="1"/>
              <a:t>Davar</a:t>
            </a:r>
            <a:r>
              <a:rPr lang="en-US" sz="1400" dirty="0"/>
              <a:t> et al. Science 2021</a:t>
            </a:r>
          </a:p>
        </p:txBody>
      </p:sp>
      <p:sp>
        <p:nvSpPr>
          <p:cNvPr id="16" name="Rectangle 15">
            <a:extLst>
              <a:ext uri="{FF2B5EF4-FFF2-40B4-BE49-F238E27FC236}">
                <a16:creationId xmlns:a16="http://schemas.microsoft.com/office/drawing/2014/main" id="{46C7A2C4-11C3-4D29-87E5-F7D93190F623}"/>
              </a:ext>
            </a:extLst>
          </p:cNvPr>
          <p:cNvSpPr/>
          <p:nvPr/>
        </p:nvSpPr>
        <p:spPr>
          <a:xfrm>
            <a:off x="1859280" y="5537200"/>
            <a:ext cx="27838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FA09F6-AC4C-4B96-BB22-FCF1DFB516A5}"/>
              </a:ext>
            </a:extLst>
          </p:cNvPr>
          <p:cNvSpPr txBox="1"/>
          <p:nvPr/>
        </p:nvSpPr>
        <p:spPr>
          <a:xfrm>
            <a:off x="3820160" y="6136640"/>
            <a:ext cx="4218334" cy="461665"/>
          </a:xfrm>
          <a:prstGeom prst="rect">
            <a:avLst/>
          </a:prstGeom>
          <a:noFill/>
        </p:spPr>
        <p:txBody>
          <a:bodyPr wrap="none" rtlCol="0">
            <a:spAutoFit/>
          </a:bodyPr>
          <a:lstStyle/>
          <a:p>
            <a:r>
              <a:rPr lang="en-US" sz="2400" dirty="0"/>
              <a:t>Is “Stable Disease” good or bad?</a:t>
            </a:r>
          </a:p>
        </p:txBody>
      </p:sp>
    </p:spTree>
    <p:extLst>
      <p:ext uri="{BB962C8B-B14F-4D97-AF65-F5344CB8AC3E}">
        <p14:creationId xmlns:p14="http://schemas.microsoft.com/office/powerpoint/2010/main" val="28094678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E81F-8B69-95B2-6771-4DBE6AC867E6}"/>
              </a:ext>
            </a:extLst>
          </p:cNvPr>
          <p:cNvSpPr>
            <a:spLocks noGrp="1"/>
          </p:cNvSpPr>
          <p:nvPr>
            <p:ph type="title"/>
          </p:nvPr>
        </p:nvSpPr>
        <p:spPr/>
        <p:txBody>
          <a:bodyPr/>
          <a:lstStyle/>
          <a:p>
            <a:r>
              <a:rPr lang="en-US" dirty="0"/>
              <a:t>Do not trust defaults</a:t>
            </a:r>
          </a:p>
        </p:txBody>
      </p:sp>
      <p:sp>
        <p:nvSpPr>
          <p:cNvPr id="3" name="Content Placeholder 2">
            <a:extLst>
              <a:ext uri="{FF2B5EF4-FFF2-40B4-BE49-F238E27FC236}">
                <a16:creationId xmlns:a16="http://schemas.microsoft.com/office/drawing/2014/main" id="{3054BD48-BD14-20AD-7F05-4CBA429211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593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2BE0-CAD1-4EB3-A719-CDC804C9CAE8}"/>
              </a:ext>
            </a:extLst>
          </p:cNvPr>
          <p:cNvSpPr>
            <a:spLocks noGrp="1"/>
          </p:cNvSpPr>
          <p:nvPr>
            <p:ph type="title"/>
          </p:nvPr>
        </p:nvSpPr>
        <p:spPr>
          <a:xfrm>
            <a:off x="838200" y="57791"/>
            <a:ext cx="10515600" cy="1325563"/>
          </a:xfrm>
        </p:spPr>
        <p:txBody>
          <a:bodyPr/>
          <a:lstStyle/>
          <a:p>
            <a:r>
              <a:rPr lang="en-US" dirty="0"/>
              <a:t>Example: exploring</a:t>
            </a:r>
          </a:p>
        </p:txBody>
      </p:sp>
      <p:sp>
        <p:nvSpPr>
          <p:cNvPr id="3" name="Content Placeholder 2">
            <a:extLst>
              <a:ext uri="{FF2B5EF4-FFF2-40B4-BE49-F238E27FC236}">
                <a16:creationId xmlns:a16="http://schemas.microsoft.com/office/drawing/2014/main" id="{F472849F-959B-45C2-9830-B1B8C32C78E4}"/>
              </a:ext>
            </a:extLst>
          </p:cNvPr>
          <p:cNvSpPr>
            <a:spLocks noGrp="1"/>
          </p:cNvSpPr>
          <p:nvPr>
            <p:ph idx="1"/>
          </p:nvPr>
        </p:nvSpPr>
        <p:spPr>
          <a:xfrm>
            <a:off x="838200" y="1144689"/>
            <a:ext cx="5476875" cy="4351338"/>
          </a:xfrm>
        </p:spPr>
        <p:txBody>
          <a:bodyPr/>
          <a:lstStyle/>
          <a:p>
            <a:pPr marL="0" indent="0">
              <a:buNone/>
            </a:pPr>
            <a:r>
              <a:rPr lang="en-US" dirty="0"/>
              <a:t>The Gorilla Experiment:</a:t>
            </a:r>
          </a:p>
          <a:p>
            <a:pPr marL="0" indent="0">
              <a:buNone/>
            </a:pPr>
            <a:r>
              <a:rPr lang="en-US" sz="2400" dirty="0"/>
              <a:t>an artificial dataset given to students with and without explicit hypotheses on the relationship between the variables</a:t>
            </a:r>
          </a:p>
        </p:txBody>
      </p:sp>
      <p:pic>
        <p:nvPicPr>
          <p:cNvPr id="5" name="Picture 4">
            <a:extLst>
              <a:ext uri="{FF2B5EF4-FFF2-40B4-BE49-F238E27FC236}">
                <a16:creationId xmlns:a16="http://schemas.microsoft.com/office/drawing/2014/main" id="{DA2A8437-A1B1-467F-93AC-94F007150833}"/>
              </a:ext>
            </a:extLst>
          </p:cNvPr>
          <p:cNvPicPr>
            <a:picLocks noChangeAspect="1"/>
          </p:cNvPicPr>
          <p:nvPr/>
        </p:nvPicPr>
        <p:blipFill>
          <a:blip r:embed="rId2"/>
          <a:stretch>
            <a:fillRect/>
          </a:stretch>
        </p:blipFill>
        <p:spPr>
          <a:xfrm>
            <a:off x="1889105" y="3130179"/>
            <a:ext cx="2732626" cy="3452746"/>
          </a:xfrm>
          <a:prstGeom prst="rect">
            <a:avLst/>
          </a:prstGeom>
        </p:spPr>
      </p:pic>
      <p:sp>
        <p:nvSpPr>
          <p:cNvPr id="6" name="TextBox 5">
            <a:extLst>
              <a:ext uri="{FF2B5EF4-FFF2-40B4-BE49-F238E27FC236}">
                <a16:creationId xmlns:a16="http://schemas.microsoft.com/office/drawing/2014/main" id="{FF297968-7FFE-4CE4-BCB8-F2E3F7138588}"/>
              </a:ext>
            </a:extLst>
          </p:cNvPr>
          <p:cNvSpPr txBox="1"/>
          <p:nvPr/>
        </p:nvSpPr>
        <p:spPr>
          <a:xfrm>
            <a:off x="9077325" y="6561891"/>
            <a:ext cx="3182923" cy="307777"/>
          </a:xfrm>
          <a:prstGeom prst="rect">
            <a:avLst/>
          </a:prstGeom>
          <a:noFill/>
        </p:spPr>
        <p:txBody>
          <a:bodyPr wrap="none" rtlCol="0">
            <a:spAutoFit/>
          </a:bodyPr>
          <a:lstStyle/>
          <a:p>
            <a:r>
              <a:rPr lang="en-US" sz="1400" dirty="0" err="1"/>
              <a:t>Yanai</a:t>
            </a:r>
            <a:r>
              <a:rPr lang="en-US" sz="1400" dirty="0"/>
              <a:t> and </a:t>
            </a:r>
            <a:r>
              <a:rPr lang="en-US" sz="1400" dirty="0" err="1"/>
              <a:t>Lercher</a:t>
            </a:r>
            <a:r>
              <a:rPr lang="en-US" sz="1400" dirty="0"/>
              <a:t>, Genome Biology, 2020</a:t>
            </a:r>
          </a:p>
        </p:txBody>
      </p:sp>
    </p:spTree>
    <p:extLst>
      <p:ext uri="{BB962C8B-B14F-4D97-AF65-F5344CB8AC3E}">
        <p14:creationId xmlns:p14="http://schemas.microsoft.com/office/powerpoint/2010/main" val="25060710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1B3C-4C75-4DF8-849E-4123F06D2D6A}"/>
              </a:ext>
            </a:extLst>
          </p:cNvPr>
          <p:cNvSpPr>
            <a:spLocks noGrp="1"/>
          </p:cNvSpPr>
          <p:nvPr>
            <p:ph type="title"/>
          </p:nvPr>
        </p:nvSpPr>
        <p:spPr>
          <a:xfrm>
            <a:off x="838200" y="33687"/>
            <a:ext cx="10515600" cy="1325563"/>
          </a:xfrm>
        </p:spPr>
        <p:txBody>
          <a:bodyPr/>
          <a:lstStyle/>
          <a:p>
            <a:r>
              <a:rPr lang="en-US" dirty="0"/>
              <a:t>Good visualization</a:t>
            </a:r>
          </a:p>
        </p:txBody>
      </p:sp>
      <p:sp>
        <p:nvSpPr>
          <p:cNvPr id="3" name="Content Placeholder 2">
            <a:extLst>
              <a:ext uri="{FF2B5EF4-FFF2-40B4-BE49-F238E27FC236}">
                <a16:creationId xmlns:a16="http://schemas.microsoft.com/office/drawing/2014/main" id="{328579E3-FD8A-4BE1-AD3E-A8E90FBB7564}"/>
              </a:ext>
            </a:extLst>
          </p:cNvPr>
          <p:cNvSpPr>
            <a:spLocks noGrp="1"/>
          </p:cNvSpPr>
          <p:nvPr>
            <p:ph idx="1"/>
          </p:nvPr>
        </p:nvSpPr>
        <p:spPr>
          <a:xfrm>
            <a:off x="364373" y="1047147"/>
            <a:ext cx="11262732" cy="4351338"/>
          </a:xfrm>
        </p:spPr>
        <p:txBody>
          <a:bodyPr/>
          <a:lstStyle/>
          <a:p>
            <a:pPr marL="0" indent="0">
              <a:buNone/>
            </a:pPr>
            <a:r>
              <a:rPr lang="en-US" dirty="0"/>
              <a:t>Unlike in visual arts, there are clearly good and bad visualization in science. </a:t>
            </a:r>
          </a:p>
        </p:txBody>
      </p:sp>
      <p:pic>
        <p:nvPicPr>
          <p:cNvPr id="4" name="Picture 3">
            <a:extLst>
              <a:ext uri="{FF2B5EF4-FFF2-40B4-BE49-F238E27FC236}">
                <a16:creationId xmlns:a16="http://schemas.microsoft.com/office/drawing/2014/main" id="{8721A627-E404-8C40-AD16-F85517D86C40}"/>
              </a:ext>
            </a:extLst>
          </p:cNvPr>
          <p:cNvPicPr>
            <a:picLocks noChangeAspect="1"/>
          </p:cNvPicPr>
          <p:nvPr/>
        </p:nvPicPr>
        <p:blipFill>
          <a:blip r:embed="rId2"/>
          <a:stretch>
            <a:fillRect/>
          </a:stretch>
        </p:blipFill>
        <p:spPr>
          <a:xfrm>
            <a:off x="700986" y="2095500"/>
            <a:ext cx="4673600" cy="4762500"/>
          </a:xfrm>
          <a:prstGeom prst="rect">
            <a:avLst/>
          </a:prstGeom>
        </p:spPr>
      </p:pic>
      <p:sp>
        <p:nvSpPr>
          <p:cNvPr id="5" name="TextBox 4">
            <a:extLst>
              <a:ext uri="{FF2B5EF4-FFF2-40B4-BE49-F238E27FC236}">
                <a16:creationId xmlns:a16="http://schemas.microsoft.com/office/drawing/2014/main" id="{4A464B96-D056-C74A-A70B-DB25B9BB6BB9}"/>
              </a:ext>
            </a:extLst>
          </p:cNvPr>
          <p:cNvSpPr txBox="1"/>
          <p:nvPr/>
        </p:nvSpPr>
        <p:spPr>
          <a:xfrm>
            <a:off x="494270" y="1774222"/>
            <a:ext cx="6240162" cy="369332"/>
          </a:xfrm>
          <a:prstGeom prst="rect">
            <a:avLst/>
          </a:prstGeom>
          <a:noFill/>
        </p:spPr>
        <p:txBody>
          <a:bodyPr wrap="square" rtlCol="0">
            <a:spAutoFit/>
          </a:bodyPr>
          <a:lstStyle/>
          <a:p>
            <a:r>
              <a:rPr lang="en-US" dirty="0"/>
              <a:t>Tufte in </a:t>
            </a:r>
            <a:r>
              <a:rPr lang="en-US" i="1" dirty="0"/>
              <a:t>The Visual Display of Quantitative Information</a:t>
            </a:r>
            <a:r>
              <a:rPr lang="en-US" dirty="0"/>
              <a:t> says:</a:t>
            </a:r>
          </a:p>
        </p:txBody>
      </p:sp>
      <p:sp>
        <p:nvSpPr>
          <p:cNvPr id="6" name="Frame 5">
            <a:extLst>
              <a:ext uri="{FF2B5EF4-FFF2-40B4-BE49-F238E27FC236}">
                <a16:creationId xmlns:a16="http://schemas.microsoft.com/office/drawing/2014/main" id="{8D806C0D-39F1-F842-882F-303F3A515FCF}"/>
              </a:ext>
            </a:extLst>
          </p:cNvPr>
          <p:cNvSpPr/>
          <p:nvPr/>
        </p:nvSpPr>
        <p:spPr>
          <a:xfrm>
            <a:off x="2220599" y="5798633"/>
            <a:ext cx="1027721" cy="256479"/>
          </a:xfrm>
          <a:prstGeom prst="frame">
            <a:avLst>
              <a:gd name="adj1" fmla="val 63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6DE0E570-9407-664D-B18A-851711DBEC9B}"/>
              </a:ext>
            </a:extLst>
          </p:cNvPr>
          <p:cNvSpPr txBox="1"/>
          <p:nvPr/>
        </p:nvSpPr>
        <p:spPr>
          <a:xfrm>
            <a:off x="6549082" y="1774222"/>
            <a:ext cx="5529046" cy="2308324"/>
          </a:xfrm>
          <a:prstGeom prst="rect">
            <a:avLst/>
          </a:prstGeom>
          <a:noFill/>
        </p:spPr>
        <p:txBody>
          <a:bodyPr wrap="square" rtlCol="0">
            <a:spAutoFit/>
          </a:bodyPr>
          <a:lstStyle/>
          <a:p>
            <a:r>
              <a:rPr lang="en-US" dirty="0"/>
              <a:t>Suggestion: when you make or see a figure,</a:t>
            </a:r>
          </a:p>
          <a:p>
            <a:r>
              <a:rPr lang="en-US" dirty="0"/>
              <a:t>always ask the </a:t>
            </a:r>
            <a:r>
              <a:rPr lang="en-US" u="sng" dirty="0"/>
              <a:t>purpose</a:t>
            </a:r>
            <a:r>
              <a:rPr lang="en-US" dirty="0"/>
              <a:t>.</a:t>
            </a:r>
          </a:p>
          <a:p>
            <a:endParaRPr lang="en-US" dirty="0"/>
          </a:p>
          <a:p>
            <a:r>
              <a:rPr lang="en-US" dirty="0"/>
              <a:t>“Why am I making this figure?”</a:t>
            </a:r>
          </a:p>
          <a:p>
            <a:br>
              <a:rPr lang="en-US" dirty="0"/>
            </a:br>
            <a:r>
              <a:rPr lang="en-US" dirty="0"/>
              <a:t>“In one sentence, what message am I trying to convey?”</a:t>
            </a:r>
          </a:p>
          <a:p>
            <a:endParaRPr lang="en-US" dirty="0"/>
          </a:p>
          <a:p>
            <a:r>
              <a:rPr lang="en-US" dirty="0"/>
              <a:t>“Why did the author bother including this figure?”  </a:t>
            </a:r>
          </a:p>
        </p:txBody>
      </p:sp>
    </p:spTree>
    <p:extLst>
      <p:ext uri="{BB962C8B-B14F-4D97-AF65-F5344CB8AC3E}">
        <p14:creationId xmlns:p14="http://schemas.microsoft.com/office/powerpoint/2010/main" val="303946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F754-0451-5D67-BD77-30478256FBBD}"/>
              </a:ext>
            </a:extLst>
          </p:cNvPr>
          <p:cNvSpPr>
            <a:spLocks noGrp="1"/>
          </p:cNvSpPr>
          <p:nvPr>
            <p:ph type="title"/>
          </p:nvPr>
        </p:nvSpPr>
        <p:spPr/>
        <p:txBody>
          <a:bodyPr/>
          <a:lstStyle/>
          <a:p>
            <a:r>
              <a:rPr lang="en-US" dirty="0"/>
              <a:t>Visualization software/packages</a:t>
            </a:r>
          </a:p>
        </p:txBody>
      </p:sp>
      <p:sp>
        <p:nvSpPr>
          <p:cNvPr id="3" name="Content Placeholder 2">
            <a:extLst>
              <a:ext uri="{FF2B5EF4-FFF2-40B4-BE49-F238E27FC236}">
                <a16:creationId xmlns:a16="http://schemas.microsoft.com/office/drawing/2014/main" id="{2C86C43D-BA50-1846-05D2-3770BBCD7997}"/>
              </a:ext>
            </a:extLst>
          </p:cNvPr>
          <p:cNvSpPr>
            <a:spLocks noGrp="1"/>
          </p:cNvSpPr>
          <p:nvPr>
            <p:ph idx="1"/>
          </p:nvPr>
        </p:nvSpPr>
        <p:spPr/>
        <p:txBody>
          <a:bodyPr>
            <a:normAutofit lnSpcReduction="10000"/>
          </a:bodyPr>
          <a:lstStyle/>
          <a:p>
            <a:r>
              <a:rPr lang="en-US" dirty="0" err="1"/>
              <a:t>Biorender</a:t>
            </a:r>
            <a:endParaRPr lang="en-US" dirty="0"/>
          </a:p>
          <a:p>
            <a:r>
              <a:rPr lang="en-US" dirty="0" err="1"/>
              <a:t>Cytoscape</a:t>
            </a:r>
            <a:endParaRPr lang="en-US" dirty="0"/>
          </a:p>
          <a:p>
            <a:r>
              <a:rPr lang="en-US" dirty="0"/>
              <a:t>Python (Matplotlib)</a:t>
            </a:r>
          </a:p>
          <a:p>
            <a:r>
              <a:rPr lang="en-US" dirty="0"/>
              <a:t>Inkscape, GIMP, Illustrator</a:t>
            </a:r>
          </a:p>
          <a:p>
            <a:r>
              <a:rPr lang="en-US" dirty="0" err="1"/>
              <a:t>TikZ</a:t>
            </a:r>
            <a:r>
              <a:rPr lang="en-US" dirty="0"/>
              <a:t>, PGF</a:t>
            </a:r>
          </a:p>
          <a:p>
            <a:r>
              <a:rPr lang="en-US" dirty="0" err="1"/>
              <a:t>ImageMagick</a:t>
            </a:r>
            <a:endParaRPr lang="en-US" dirty="0"/>
          </a:p>
          <a:p>
            <a:r>
              <a:rPr lang="en-US" dirty="0"/>
              <a:t>D3.js</a:t>
            </a:r>
          </a:p>
          <a:p>
            <a:r>
              <a:rPr lang="en-US" dirty="0"/>
              <a:t>R/ggplot2</a:t>
            </a:r>
          </a:p>
          <a:p>
            <a:r>
              <a:rPr lang="en-US" dirty="0"/>
              <a:t>Tableau</a:t>
            </a:r>
          </a:p>
        </p:txBody>
      </p:sp>
    </p:spTree>
    <p:extLst>
      <p:ext uri="{BB962C8B-B14F-4D97-AF65-F5344CB8AC3E}">
        <p14:creationId xmlns:p14="http://schemas.microsoft.com/office/powerpoint/2010/main" val="1309784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EA230C3-4CBF-1E41-87F0-94E95C061B8D}"/>
              </a:ext>
            </a:extLst>
          </p:cNvPr>
          <p:cNvPicPr>
            <a:picLocks noGrp="1" noChangeAspect="1"/>
          </p:cNvPicPr>
          <p:nvPr>
            <p:ph idx="1"/>
          </p:nvPr>
        </p:nvPicPr>
        <p:blipFill>
          <a:blip r:embed="rId2"/>
          <a:stretch>
            <a:fillRect/>
          </a:stretch>
        </p:blipFill>
        <p:spPr>
          <a:xfrm>
            <a:off x="2974483" y="562357"/>
            <a:ext cx="6243033" cy="5323007"/>
          </a:xfrm>
          <a:prstGeom prst="rect">
            <a:avLst/>
          </a:prstGeom>
        </p:spPr>
      </p:pic>
      <p:sp>
        <p:nvSpPr>
          <p:cNvPr id="5" name="Rectangle 4">
            <a:extLst>
              <a:ext uri="{FF2B5EF4-FFF2-40B4-BE49-F238E27FC236}">
                <a16:creationId xmlns:a16="http://schemas.microsoft.com/office/drawing/2014/main" id="{125B3CB8-C564-014C-9350-75CEF8C0B285}"/>
              </a:ext>
            </a:extLst>
          </p:cNvPr>
          <p:cNvSpPr/>
          <p:nvPr/>
        </p:nvSpPr>
        <p:spPr>
          <a:xfrm>
            <a:off x="3722711" y="6110977"/>
            <a:ext cx="5018425" cy="369332"/>
          </a:xfrm>
          <a:prstGeom prst="rect">
            <a:avLst/>
          </a:prstGeom>
        </p:spPr>
        <p:txBody>
          <a:bodyPr wrap="none">
            <a:spAutoFit/>
          </a:bodyPr>
          <a:lstStyle/>
          <a:p>
            <a:r>
              <a:rPr lang="en-US" dirty="0"/>
              <a:t>https://</a:t>
            </a:r>
            <a:r>
              <a:rPr lang="en-US" dirty="0" err="1"/>
              <a:t>imgs.xkcd.com</a:t>
            </a:r>
            <a:r>
              <a:rPr lang="en-US" dirty="0"/>
              <a:t>/comics/</a:t>
            </a:r>
            <a:r>
              <a:rPr lang="en-US" dirty="0" err="1"/>
              <a:t>painbow_award.png</a:t>
            </a:r>
            <a:endParaRPr lang="en-US" dirty="0"/>
          </a:p>
        </p:txBody>
      </p:sp>
    </p:spTree>
    <p:extLst>
      <p:ext uri="{BB962C8B-B14F-4D97-AF65-F5344CB8AC3E}">
        <p14:creationId xmlns:p14="http://schemas.microsoft.com/office/powerpoint/2010/main" val="865244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7403</Words>
  <Application>Microsoft Macintosh PowerPoint</Application>
  <PresentationFormat>Widescreen</PresentationFormat>
  <Paragraphs>1004</Paragraphs>
  <Slides>92</Slides>
  <Notes>79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Aptos</vt:lpstr>
      <vt:lpstr>Aptos Display</vt:lpstr>
      <vt:lpstr>Arial</vt:lpstr>
      <vt:lpstr>Calibri</vt:lpstr>
      <vt:lpstr>Helvetica Neue</vt:lpstr>
      <vt:lpstr>Lato Extended</vt:lpstr>
      <vt:lpstr>NeutraText-Book</vt:lpstr>
      <vt:lpstr>Wingdings</vt:lpstr>
      <vt:lpstr>Office Theme</vt:lpstr>
      <vt:lpstr>Principles of Visualization</vt:lpstr>
      <vt:lpstr>PowerPoint Presentation</vt:lpstr>
      <vt:lpstr>Why visualize? Two purposes in tension</vt:lpstr>
      <vt:lpstr>Example: exploring</vt:lpstr>
      <vt:lpstr>Example: exploring</vt:lpstr>
      <vt:lpstr>Example: exploring</vt:lpstr>
      <vt:lpstr>Example: exploring</vt:lpstr>
      <vt:lpstr>Example: exploring</vt:lpstr>
      <vt:lpstr>Example: exploring</vt:lpstr>
      <vt:lpstr>Example: exploring</vt:lpstr>
      <vt:lpstr>Example: exploring</vt:lpstr>
      <vt:lpstr>To explore? To present?</vt:lpstr>
      <vt:lpstr>Good visualization has clear purposes in data science </vt:lpstr>
      <vt:lpstr>Tradeoffs in visualization</vt:lpstr>
      <vt:lpstr>The embedded “instructions” to read scientific visualization</vt:lpstr>
      <vt:lpstr>Spatial substrate</vt:lpstr>
      <vt:lpstr>Implications for 3D</vt:lpstr>
      <vt:lpstr>Implications for 3D</vt:lpstr>
      <vt:lpstr>2D: generally better</vt:lpstr>
      <vt:lpstr>3D still sometimes helps</vt:lpstr>
      <vt:lpstr>Graphics content (example)</vt:lpstr>
      <vt:lpstr>The graphics content</vt:lpstr>
      <vt:lpstr>The graphics content</vt:lpstr>
      <vt:lpstr>Graphics design (example)</vt:lpstr>
      <vt:lpstr>Graphics design (example)</vt:lpstr>
      <vt:lpstr>Graphics design (example)</vt:lpstr>
      <vt:lpstr>Graphics design (example)</vt:lpstr>
      <vt:lpstr>Graphics design (example)</vt:lpstr>
      <vt:lpstr>Graphics design (example)</vt:lpstr>
      <vt:lpstr>Example</vt:lpstr>
      <vt:lpstr>Some principles for good visualizations</vt:lpstr>
      <vt:lpstr>Good visualization keeps the data-ink ratio high</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Exercise to maximize the data-ink ratio </vt:lpstr>
      <vt:lpstr>Good visualization keeps the data-ink ratio high without losing information</vt:lpstr>
      <vt:lpstr>Let’s not go crazy with maximizing data-ink ratio!</vt:lpstr>
      <vt:lpstr>Good visualization avoids clutter</vt:lpstr>
      <vt:lpstr>Good visualization avoids clutter</vt:lpstr>
      <vt:lpstr>How to suit colors to purpose</vt:lpstr>
      <vt:lpstr>Degree of colors</vt:lpstr>
      <vt:lpstr>Degree of colors</vt:lpstr>
      <vt:lpstr>Use complementary colors to contrast</vt:lpstr>
      <vt:lpstr>Use analogous colors to emphasize similarity</vt:lpstr>
      <vt:lpstr>Use triadic colors to compare 3 groups </vt:lpstr>
      <vt:lpstr>Use split-complementary colors to highlight two groups </vt:lpstr>
      <vt:lpstr>How to match background and foreground colors</vt:lpstr>
      <vt:lpstr>How to use colors for scientific figures</vt:lpstr>
      <vt:lpstr>Colors to categorize</vt:lpstr>
      <vt:lpstr>Colors to categorize</vt:lpstr>
      <vt:lpstr>Palette to categorize by color</vt:lpstr>
      <vt:lpstr>Colors to indicate ordinal values</vt:lpstr>
      <vt:lpstr>Colors to indicate ordinal values</vt:lpstr>
      <vt:lpstr>Colors to indicate ordinal values</vt:lpstr>
      <vt:lpstr>Palettes to indicate ordinal values</vt:lpstr>
      <vt:lpstr>Colors to indicate values and directionalities</vt:lpstr>
      <vt:lpstr>Palettes to represent values and directionalities</vt:lpstr>
      <vt:lpstr>Colors to highlight</vt:lpstr>
      <vt:lpstr>Colors to highlight</vt:lpstr>
      <vt:lpstr>Colors to highlight</vt:lpstr>
      <vt:lpstr>Colors to highlight</vt:lpstr>
      <vt:lpstr>Colors to highlight</vt:lpstr>
      <vt:lpstr>Colorblind-friendly visualizations</vt:lpstr>
      <vt:lpstr>Colorblind-friendly visualizations</vt:lpstr>
      <vt:lpstr>Colorblind-friendly visualization</vt:lpstr>
      <vt:lpstr>A wealth of colors to use in R or Python</vt:lpstr>
      <vt:lpstr>Color psychology?</vt:lpstr>
      <vt:lpstr>Same graphic with different colors creates different meanings</vt:lpstr>
      <vt:lpstr>Same graphic with different colors creates different meanings</vt:lpstr>
      <vt:lpstr>Color misuse makes counter-intuitive figures</vt:lpstr>
      <vt:lpstr>Good visualization reflects actual values</vt:lpstr>
      <vt:lpstr>Good visualization follows assumptions</vt:lpstr>
      <vt:lpstr>Good visualization highlights your message</vt:lpstr>
      <vt:lpstr>Color helps focus our attention on the message</vt:lpstr>
      <vt:lpstr>Do not trust defaults</vt:lpstr>
      <vt:lpstr>Good visualization</vt:lpstr>
      <vt:lpstr>Visualization software/packages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Chernus, Jonathan M</dc:creator>
  <cp:lastModifiedBy>Chernus, Jonathan M</cp:lastModifiedBy>
  <cp:revision>105</cp:revision>
  <dcterms:created xsi:type="dcterms:W3CDTF">2026-01-16T16:14:57Z</dcterms:created>
  <dcterms:modified xsi:type="dcterms:W3CDTF">2026-01-16T17:26:47Z</dcterms:modified>
</cp:coreProperties>
</file>